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6" r:id="rId2"/>
    <p:sldId id="263" r:id="rId3"/>
    <p:sldId id="262" r:id="rId4"/>
    <p:sldId id="265" r:id="rId5"/>
    <p:sldId id="269" r:id="rId6"/>
    <p:sldId id="270" r:id="rId7"/>
    <p:sldId id="274" r:id="rId8"/>
    <p:sldId id="271" r:id="rId9"/>
    <p:sldId id="275" r:id="rId10"/>
    <p:sldId id="276" r:id="rId11"/>
    <p:sldId id="277" r:id="rId12"/>
    <p:sldId id="280" r:id="rId13"/>
    <p:sldId id="278" r:id="rId14"/>
    <p:sldId id="272" r:id="rId15"/>
    <p:sldId id="266" r:id="rId16"/>
    <p:sldId id="273" r:id="rId17"/>
    <p:sldId id="26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302" r:id="rId33"/>
    <p:sldId id="303" r:id="rId34"/>
    <p:sldId id="304" r:id="rId35"/>
    <p:sldId id="305" r:id="rId36"/>
    <p:sldId id="300" r:id="rId37"/>
    <p:sldId id="308" r:id="rId3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테마 스타일 2 - 강조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4752" autoAdjust="0"/>
  </p:normalViewPr>
  <p:slideViewPr>
    <p:cSldViewPr snapToGrid="0">
      <p:cViewPr varScale="1">
        <p:scale>
          <a:sx n="96" d="100"/>
          <a:sy n="96" d="100"/>
        </p:scale>
        <p:origin x="1164"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D734D-8E18-4241-93E7-DC8F433E40AE}" type="datetimeFigureOut">
              <a:rPr lang="ko-KR" altLang="en-US" smtClean="0"/>
              <a:t>2022-04-19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17A80-4898-4E7D-8B4F-09BFC032F89D}" type="slidenum">
              <a:rPr lang="ko-KR" altLang="en-US" smtClean="0"/>
              <a:t>‹#›</a:t>
            </a:fld>
            <a:endParaRPr lang="ko-KR" altLang="en-US"/>
          </a:p>
        </p:txBody>
      </p:sp>
    </p:spTree>
    <p:extLst>
      <p:ext uri="{BB962C8B-B14F-4D97-AF65-F5344CB8AC3E}">
        <p14:creationId xmlns:p14="http://schemas.microsoft.com/office/powerpoint/2010/main" val="319682028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1</a:t>
            </a:fld>
            <a:endParaRPr lang="ko-KR" altLang="en-US"/>
          </a:p>
        </p:txBody>
      </p:sp>
    </p:spTree>
    <p:extLst>
      <p:ext uri="{BB962C8B-B14F-4D97-AF65-F5344CB8AC3E}">
        <p14:creationId xmlns:p14="http://schemas.microsoft.com/office/powerpoint/2010/main" val="2172007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10</a:t>
            </a:fld>
            <a:endParaRPr lang="ko-KR" altLang="en-US"/>
          </a:p>
        </p:txBody>
      </p:sp>
    </p:spTree>
    <p:extLst>
      <p:ext uri="{BB962C8B-B14F-4D97-AF65-F5344CB8AC3E}">
        <p14:creationId xmlns:p14="http://schemas.microsoft.com/office/powerpoint/2010/main" val="1692792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11</a:t>
            </a:fld>
            <a:endParaRPr lang="ko-KR" altLang="en-US"/>
          </a:p>
        </p:txBody>
      </p:sp>
    </p:spTree>
    <p:extLst>
      <p:ext uri="{BB962C8B-B14F-4D97-AF65-F5344CB8AC3E}">
        <p14:creationId xmlns:p14="http://schemas.microsoft.com/office/powerpoint/2010/main" val="667370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12</a:t>
            </a:fld>
            <a:endParaRPr lang="ko-KR" altLang="en-US"/>
          </a:p>
        </p:txBody>
      </p:sp>
    </p:spTree>
    <p:extLst>
      <p:ext uri="{BB962C8B-B14F-4D97-AF65-F5344CB8AC3E}">
        <p14:creationId xmlns:p14="http://schemas.microsoft.com/office/powerpoint/2010/main" val="70338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Candlestick chart is a style of financial chart used to describe the price movements for a given period of time. Candlestick chart is named a Japanese candlestick chart which has been developed by Japanese rice trader - </a:t>
            </a:r>
            <a:r>
              <a:rPr lang="en-US" altLang="ko-KR" sz="1200" dirty="0" err="1"/>
              <a:t>Munehisa</a:t>
            </a:r>
            <a:r>
              <a:rPr lang="en-US" altLang="ko-KR" sz="1200" dirty="0"/>
              <a:t> </a:t>
            </a:r>
            <a:r>
              <a:rPr lang="en-US" altLang="ko-KR" sz="1200" dirty="0" err="1"/>
              <a:t>Hooma</a:t>
            </a:r>
            <a:r>
              <a:rPr lang="en-US" altLang="ko-KR" sz="1200" dirty="0"/>
              <a:t>. Each candlestick typically shows one day of trading data, thus a month chart may show the 20 trading days as 20 candlestick charts. Candlestick chart is like a combination of line-chart and a bar-chart. While each bar represents four important components of information for trading day such as the open, the close, the low and high price. Candlesticks usually are composed of 3 components, such as upper shadow, lower shadow and real body. If the opening price is higher than the closing price, then the real body will filled in red color. Otherwise, the real body will be filler in green color. The upper and a lower shadow represent the high and low price ranges within a specified time period. However, not all candlesticks have a shadow. Candlestick chart is a visual assistance to make a decision in stock exchange. Based on candlestick chart, a trader will be easier to understand the relationship between the high and low as well the open and close. Therefore, the trader can identify the trends of stock market for a specific time frame [8]. The candlestick is called bullish candlestick when the close is greater than the open. Otherwise it is called bearish candlestick. Figure 2 and Figure 3 describe our candlestick chart representation in different period time and size with volume and without volume respectively.</a:t>
            </a:r>
            <a:endParaRPr lang="ko-KR" altLang="ko-KR" sz="1200" dirty="0"/>
          </a:p>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13</a:t>
            </a:fld>
            <a:endParaRPr lang="ko-KR" altLang="en-US"/>
          </a:p>
        </p:txBody>
      </p:sp>
    </p:spTree>
    <p:extLst>
      <p:ext uri="{BB962C8B-B14F-4D97-AF65-F5344CB8AC3E}">
        <p14:creationId xmlns:p14="http://schemas.microsoft.com/office/powerpoint/2010/main" val="1901834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work we will use some Deep Learning Networks (DLN) based on Convolutional Neural Network to perform our classification on stock market prediction. Besides the DLN, we also apply some traditional Machine Learning (ML) algorithms to compare with DLN. Those traditional Machine Learning algorithms are and K-Nearest Neighbors algorithms.</a:t>
            </a:r>
            <a:endParaRPr lang="ko-KR" altLang="ko-KR" sz="1100" dirty="0"/>
          </a:p>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14</a:t>
            </a:fld>
            <a:endParaRPr lang="ko-KR" altLang="en-US"/>
          </a:p>
        </p:txBody>
      </p:sp>
    </p:spTree>
    <p:extLst>
      <p:ext uri="{BB962C8B-B14F-4D97-AF65-F5344CB8AC3E}">
        <p14:creationId xmlns:p14="http://schemas.microsoft.com/office/powerpoint/2010/main" val="3775732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Font typeface="Arial" panose="020B0604020202020204" pitchFamily="34" charset="0"/>
              <a:buNone/>
            </a:pPr>
            <a:endParaRPr lang="ko-KR" altLang="en-US" dirty="0"/>
          </a:p>
        </p:txBody>
      </p:sp>
      <p:sp>
        <p:nvSpPr>
          <p:cNvPr id="4" name="슬라이드 번호 개체 틀 3"/>
          <p:cNvSpPr>
            <a:spLocks noGrp="1"/>
          </p:cNvSpPr>
          <p:nvPr>
            <p:ph type="sldNum" sz="quarter" idx="5"/>
          </p:nvPr>
        </p:nvSpPr>
        <p:spPr/>
        <p:txBody>
          <a:bodyPr/>
          <a:lstStyle/>
          <a:p>
            <a:fld id="{46B17A80-4898-4E7D-8B4F-09BFC032F89D}" type="slidenum">
              <a:rPr lang="ko-KR" altLang="en-US" smtClean="0"/>
              <a:t>15</a:t>
            </a:fld>
            <a:endParaRPr lang="ko-KR" altLang="en-US"/>
          </a:p>
        </p:txBody>
      </p:sp>
    </p:spTree>
    <p:extLst>
      <p:ext uri="{BB962C8B-B14F-4D97-AF65-F5344CB8AC3E}">
        <p14:creationId xmlns:p14="http://schemas.microsoft.com/office/powerpoint/2010/main" val="164666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16</a:t>
            </a:fld>
            <a:endParaRPr lang="ko-KR" altLang="en-US"/>
          </a:p>
        </p:txBody>
      </p:sp>
    </p:spTree>
    <p:extLst>
      <p:ext uri="{BB962C8B-B14F-4D97-AF65-F5344CB8AC3E}">
        <p14:creationId xmlns:p14="http://schemas.microsoft.com/office/powerpoint/2010/main" val="937603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an artificial neural network developed by He in 2015 [4]. It uses skip connections or short­ cut to jump over some layers. The key of residual network architecture is the residual block, which allows information to be passed directly through. Therefore, the backpropagated error signals is reduced or removed. This allows to train a deeper network with hundreds of layers. And this vastly increased depth led to significant performance </a:t>
            </a:r>
            <a:r>
              <a:rPr lang="en-US" altLang="ko-KR" dirty="0" err="1"/>
              <a:t>achives</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6B17A80-4898-4E7D-8B4F-09BFC032F89D}" type="slidenum">
              <a:rPr lang="ko-KR" altLang="en-US" smtClean="0"/>
              <a:t>17</a:t>
            </a:fld>
            <a:endParaRPr lang="ko-KR" altLang="en-US"/>
          </a:p>
        </p:txBody>
      </p:sp>
    </p:spTree>
    <p:extLst>
      <p:ext uri="{BB962C8B-B14F-4D97-AF65-F5344CB8AC3E}">
        <p14:creationId xmlns:p14="http://schemas.microsoft.com/office/powerpoint/2010/main" val="3825179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VGG network architecture was introduced by </a:t>
            </a:r>
            <a:r>
              <a:rPr lang="en-US" altLang="ko-KR" dirty="0" err="1"/>
              <a:t>Simonyan</a:t>
            </a:r>
            <a:r>
              <a:rPr lang="en-US" altLang="ko-KR" dirty="0"/>
              <a:t> and Zisserman[14]. It is named VGG because this architecture is from VGG group, Oxford. This network is characterized by its simplicity, using only 3x3 convolutional layers stacked on top of each other in increasing depth. Reducing volume size is handled by max pooling. Two fully connected layers, each with 4096 nodes are then followed by a </a:t>
            </a:r>
            <a:r>
              <a:rPr lang="en-US" altLang="ko-KR" dirty="0" err="1"/>
              <a:t>softmax</a:t>
            </a:r>
            <a:r>
              <a:rPr lang="en-US" altLang="ko-KR" dirty="0"/>
              <a:t> classifier. The 16 and 19 stand for the number of weight layers in the network. Unfortunately, there are two major drawbacks with </a:t>
            </a:r>
            <a:r>
              <a:rPr lang="en-US" altLang="ko-KR" dirty="0" err="1"/>
              <a:t>VGGNet</a:t>
            </a:r>
            <a:r>
              <a:rPr lang="en-US" altLang="ko-KR" dirty="0"/>
              <a:t>. First, it is painfully slow to train and the second the network architecture weights themselves are quite large.</a:t>
            </a:r>
            <a:endParaRPr lang="ko-KR" altLang="ko-KR" dirty="0"/>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18</a:t>
            </a:fld>
            <a:endParaRPr lang="ko-KR" altLang="en-US"/>
          </a:p>
        </p:txBody>
      </p:sp>
    </p:spTree>
    <p:extLst>
      <p:ext uri="{BB962C8B-B14F-4D97-AF65-F5344CB8AC3E}">
        <p14:creationId xmlns:p14="http://schemas.microsoft.com/office/powerpoint/2010/main" val="3137913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Random Forest classifier is a classifier with consist of many decision trees and adopted the technique of random decision forest prioritizes predictive performance by using multiple learning algorithms (ensemble learning). In general, Decision trees are a learning methods used in data search technique. The method used by the idea of combining the ’’bagging” idea or called ’’Bootstrap Aggregating99 (reduce variance) and the random selection of features in the training sets (classification and regression tree).</a:t>
            </a:r>
            <a:endParaRPr lang="ko-KR" altLang="ko-KR" dirty="0"/>
          </a:p>
          <a:p>
            <a:r>
              <a:rPr lang="en-US" altLang="ko-KR" dirty="0"/>
              <a:t>The difference between Random Forest algorithm and the decision tree algorithm is that in Random Forest, the processes of finding the root node and splitting the feature nodes will run randomly. We applied our random forest algorithm from a machine learning python library called </a:t>
            </a:r>
            <a:r>
              <a:rPr lang="en-US" altLang="ko-KR" dirty="0" err="1"/>
              <a:t>skicit</a:t>
            </a:r>
            <a:r>
              <a:rPr lang="en-US" altLang="ko-KR" dirty="0"/>
              <a:t>-learn[12].</a:t>
            </a:r>
            <a:endParaRPr lang="ko-KR" altLang="ko-KR" dirty="0"/>
          </a:p>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19</a:t>
            </a:fld>
            <a:endParaRPr lang="ko-KR" altLang="en-US"/>
          </a:p>
        </p:txBody>
      </p:sp>
    </p:spTree>
    <p:extLst>
      <p:ext uri="{BB962C8B-B14F-4D97-AF65-F5344CB8AC3E}">
        <p14:creationId xmlns:p14="http://schemas.microsoft.com/office/powerpoint/2010/main" val="2464807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2</a:t>
            </a:fld>
            <a:endParaRPr lang="ko-KR" altLang="en-US"/>
          </a:p>
        </p:txBody>
      </p:sp>
    </p:spTree>
    <p:extLst>
      <p:ext uri="{BB962C8B-B14F-4D97-AF65-F5344CB8AC3E}">
        <p14:creationId xmlns:p14="http://schemas.microsoft.com/office/powerpoint/2010/main" val="2713237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1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20</a:t>
            </a:fld>
            <a:endParaRPr lang="ko-KR" altLang="en-US"/>
          </a:p>
        </p:txBody>
      </p:sp>
    </p:spTree>
    <p:extLst>
      <p:ext uri="{BB962C8B-B14F-4D97-AF65-F5344CB8AC3E}">
        <p14:creationId xmlns:p14="http://schemas.microsoft.com/office/powerpoint/2010/main" val="2528784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are some statistics measures of the performance evaluation to evaluate the result of all the classifiers by measuring the sensitivity (true positive rate or recall), specificity (true negative rate), accuracy and Matthew’s correlation coefficient (MCC). In general, TP is true positive or correctly identified, FP is false positive or incorrectly identified, TN is true negative or correctly rejected and FN is false negative or incorrectly rejected. Formulated as follows:</a:t>
            </a:r>
            <a:endParaRPr lang="ko-KR" altLang="ko-KR" dirty="0"/>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21</a:t>
            </a:fld>
            <a:endParaRPr lang="ko-KR" altLang="en-US"/>
          </a:p>
        </p:txBody>
      </p:sp>
    </p:spTree>
    <p:extLst>
      <p:ext uri="{BB962C8B-B14F-4D97-AF65-F5344CB8AC3E}">
        <p14:creationId xmlns:p14="http://schemas.microsoft.com/office/powerpoint/2010/main" val="1756426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22</a:t>
            </a:fld>
            <a:endParaRPr lang="ko-KR" altLang="en-US"/>
          </a:p>
        </p:txBody>
      </p:sp>
    </p:spTree>
    <p:extLst>
      <p:ext uri="{BB962C8B-B14F-4D97-AF65-F5344CB8AC3E}">
        <p14:creationId xmlns:p14="http://schemas.microsoft.com/office/powerpoint/2010/main" val="2933801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23</a:t>
            </a:fld>
            <a:endParaRPr lang="ko-KR" altLang="en-US"/>
          </a:p>
        </p:txBody>
      </p:sp>
    </p:spTree>
    <p:extLst>
      <p:ext uri="{BB962C8B-B14F-4D97-AF65-F5344CB8AC3E}">
        <p14:creationId xmlns:p14="http://schemas.microsoft.com/office/powerpoint/2010/main" val="1802270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24</a:t>
            </a:fld>
            <a:endParaRPr lang="ko-KR" altLang="en-US"/>
          </a:p>
        </p:txBody>
      </p:sp>
    </p:spTree>
    <p:extLst>
      <p:ext uri="{BB962C8B-B14F-4D97-AF65-F5344CB8AC3E}">
        <p14:creationId xmlns:p14="http://schemas.microsoft.com/office/powerpoint/2010/main" val="2041930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25</a:t>
            </a:fld>
            <a:endParaRPr lang="ko-KR" altLang="en-US"/>
          </a:p>
        </p:txBody>
      </p:sp>
    </p:spTree>
    <p:extLst>
      <p:ext uri="{BB962C8B-B14F-4D97-AF65-F5344CB8AC3E}">
        <p14:creationId xmlns:p14="http://schemas.microsoft.com/office/powerpoint/2010/main" val="1326538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26</a:t>
            </a:fld>
            <a:endParaRPr lang="ko-KR" altLang="en-US"/>
          </a:p>
        </p:txBody>
      </p:sp>
    </p:spTree>
    <p:extLst>
      <p:ext uri="{BB962C8B-B14F-4D97-AF65-F5344CB8AC3E}">
        <p14:creationId xmlns:p14="http://schemas.microsoft.com/office/powerpoint/2010/main" val="1353101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27</a:t>
            </a:fld>
            <a:endParaRPr lang="ko-KR" altLang="en-US"/>
          </a:p>
        </p:txBody>
      </p:sp>
    </p:spTree>
    <p:extLst>
      <p:ext uri="{BB962C8B-B14F-4D97-AF65-F5344CB8AC3E}">
        <p14:creationId xmlns:p14="http://schemas.microsoft.com/office/powerpoint/2010/main" val="3929700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28</a:t>
            </a:fld>
            <a:endParaRPr lang="ko-KR" altLang="en-US"/>
          </a:p>
        </p:txBody>
      </p:sp>
    </p:spTree>
    <p:extLst>
      <p:ext uri="{BB962C8B-B14F-4D97-AF65-F5344CB8AC3E}">
        <p14:creationId xmlns:p14="http://schemas.microsoft.com/office/powerpoint/2010/main" val="1936484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29</a:t>
            </a:fld>
            <a:endParaRPr lang="ko-KR" altLang="en-US"/>
          </a:p>
        </p:txBody>
      </p:sp>
    </p:spTree>
    <p:extLst>
      <p:ext uri="{BB962C8B-B14F-4D97-AF65-F5344CB8AC3E}">
        <p14:creationId xmlns:p14="http://schemas.microsoft.com/office/powerpoint/2010/main" val="286254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3</a:t>
            </a:fld>
            <a:endParaRPr lang="ko-KR" altLang="en-US"/>
          </a:p>
        </p:txBody>
      </p:sp>
    </p:spTree>
    <p:extLst>
      <p:ext uri="{BB962C8B-B14F-4D97-AF65-F5344CB8AC3E}">
        <p14:creationId xmlns:p14="http://schemas.microsoft.com/office/powerpoint/2010/main" val="205811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30</a:t>
            </a:fld>
            <a:endParaRPr lang="ko-KR" altLang="en-US"/>
          </a:p>
        </p:txBody>
      </p:sp>
    </p:spTree>
    <p:extLst>
      <p:ext uri="{BB962C8B-B14F-4D97-AF65-F5344CB8AC3E}">
        <p14:creationId xmlns:p14="http://schemas.microsoft.com/office/powerpoint/2010/main" val="308234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31</a:t>
            </a:fld>
            <a:endParaRPr lang="ko-KR" altLang="en-US"/>
          </a:p>
        </p:txBody>
      </p:sp>
    </p:spTree>
    <p:extLst>
      <p:ext uri="{BB962C8B-B14F-4D97-AF65-F5344CB8AC3E}">
        <p14:creationId xmlns:p14="http://schemas.microsoft.com/office/powerpoint/2010/main" val="1606218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32</a:t>
            </a:fld>
            <a:endParaRPr lang="ko-KR" altLang="en-US"/>
          </a:p>
        </p:txBody>
      </p:sp>
    </p:spTree>
    <p:extLst>
      <p:ext uri="{BB962C8B-B14F-4D97-AF65-F5344CB8AC3E}">
        <p14:creationId xmlns:p14="http://schemas.microsoft.com/office/powerpoint/2010/main" val="2656038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33</a:t>
            </a:fld>
            <a:endParaRPr lang="ko-KR" altLang="en-US"/>
          </a:p>
        </p:txBody>
      </p:sp>
    </p:spTree>
    <p:extLst>
      <p:ext uri="{BB962C8B-B14F-4D97-AF65-F5344CB8AC3E}">
        <p14:creationId xmlns:p14="http://schemas.microsoft.com/office/powerpoint/2010/main" val="535164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b="0" i="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36</a:t>
            </a:fld>
            <a:endParaRPr lang="ko-KR" altLang="en-US"/>
          </a:p>
        </p:txBody>
      </p:sp>
    </p:spTree>
    <p:extLst>
      <p:ext uri="{BB962C8B-B14F-4D97-AF65-F5344CB8AC3E}">
        <p14:creationId xmlns:p14="http://schemas.microsoft.com/office/powerpoint/2010/main" val="1030056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37</a:t>
            </a:fld>
            <a:endParaRPr lang="ko-KR" altLang="en-US"/>
          </a:p>
        </p:txBody>
      </p:sp>
    </p:spTree>
    <p:extLst>
      <p:ext uri="{BB962C8B-B14F-4D97-AF65-F5344CB8AC3E}">
        <p14:creationId xmlns:p14="http://schemas.microsoft.com/office/powerpoint/2010/main" val="1137061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6B17A80-4898-4E7D-8B4F-09BFC032F89D}" type="slidenum">
              <a:rPr lang="ko-KR" altLang="en-US" smtClean="0"/>
              <a:t>4</a:t>
            </a:fld>
            <a:endParaRPr lang="ko-KR" altLang="en-US"/>
          </a:p>
        </p:txBody>
      </p:sp>
    </p:spTree>
    <p:extLst>
      <p:ext uri="{BB962C8B-B14F-4D97-AF65-F5344CB8AC3E}">
        <p14:creationId xmlns:p14="http://schemas.microsoft.com/office/powerpoint/2010/main" val="2309161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5</a:t>
            </a:fld>
            <a:endParaRPr lang="ko-KR" altLang="en-US"/>
          </a:p>
        </p:txBody>
      </p:sp>
    </p:spTree>
    <p:extLst>
      <p:ext uri="{BB962C8B-B14F-4D97-AF65-F5344CB8AC3E}">
        <p14:creationId xmlns:p14="http://schemas.microsoft.com/office/powerpoint/2010/main" val="969526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6</a:t>
            </a:fld>
            <a:endParaRPr lang="ko-KR" altLang="en-US"/>
          </a:p>
        </p:txBody>
      </p:sp>
    </p:spTree>
    <p:extLst>
      <p:ext uri="{BB962C8B-B14F-4D97-AF65-F5344CB8AC3E}">
        <p14:creationId xmlns:p14="http://schemas.microsoft.com/office/powerpoint/2010/main" val="1691232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7</a:t>
            </a:fld>
            <a:endParaRPr lang="ko-KR" altLang="en-US"/>
          </a:p>
        </p:txBody>
      </p:sp>
    </p:spTree>
    <p:extLst>
      <p:ext uri="{BB962C8B-B14F-4D97-AF65-F5344CB8AC3E}">
        <p14:creationId xmlns:p14="http://schemas.microsoft.com/office/powerpoint/2010/main" val="1172138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8</a:t>
            </a:fld>
            <a:endParaRPr lang="ko-KR" altLang="en-US"/>
          </a:p>
        </p:txBody>
      </p:sp>
    </p:spTree>
    <p:extLst>
      <p:ext uri="{BB962C8B-B14F-4D97-AF65-F5344CB8AC3E}">
        <p14:creationId xmlns:p14="http://schemas.microsoft.com/office/powerpoint/2010/main" val="1247380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6B17A80-4898-4E7D-8B4F-09BFC032F89D}" type="slidenum">
              <a:rPr lang="ko-KR" altLang="en-US" smtClean="0"/>
              <a:t>9</a:t>
            </a:fld>
            <a:endParaRPr lang="ko-KR" altLang="en-US"/>
          </a:p>
        </p:txBody>
      </p:sp>
    </p:spTree>
    <p:extLst>
      <p:ext uri="{BB962C8B-B14F-4D97-AF65-F5344CB8AC3E}">
        <p14:creationId xmlns:p14="http://schemas.microsoft.com/office/powerpoint/2010/main" val="1914659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1981AE42-ABB0-40AF-A6B2-B5F77862A418}" type="datetime1">
              <a:rPr lang="ko-KR" altLang="en-US" smtClean="0"/>
              <a:t>2022-04-19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3590718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341290C-A880-4472-9A14-99D2B0754D45}" type="datetime1">
              <a:rPr lang="ko-KR" altLang="en-US" smtClean="0"/>
              <a:t>2022-04-19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2949898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AD8D1D5-7829-418E-A9D8-A3E187927AAA}" type="datetime1">
              <a:rPr lang="ko-KR" altLang="en-US" smtClean="0"/>
              <a:t>2022-04-19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1734746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472DCE6-04B6-41EC-902E-3A422BE8AA7F}" type="datetime1">
              <a:rPr lang="ko-KR" altLang="en-US" smtClean="0"/>
              <a:t>2022-04-19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777922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8516136F-9C42-4485-BC04-2CBFF47A1AF7}" type="datetime1">
              <a:rPr lang="ko-KR" altLang="en-US" smtClean="0"/>
              <a:t>2022-04-19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2797800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55E75B60-12A1-4FF0-8184-6A32044DD039}" type="datetime1">
              <a:rPr lang="ko-KR" altLang="en-US" smtClean="0"/>
              <a:t>2022-04-19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8115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C6422785-5F90-473D-ABAB-075AB80F6785}" type="datetime1">
              <a:rPr lang="ko-KR" altLang="en-US" smtClean="0"/>
              <a:t>2022-04-19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626838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61CE9697-3337-4181-93EF-5153F1A65664}" type="datetime1">
              <a:rPr lang="ko-KR" altLang="en-US" smtClean="0"/>
              <a:t>2022-04-19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4118832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83FDB16-7B7F-4083-9A99-DD7BEF25BB1F}" type="datetime1">
              <a:rPr lang="ko-KR" altLang="en-US" smtClean="0"/>
              <a:t>2022-04-19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284227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C80F3663-8F28-41D6-BD24-D2036D945590}" type="datetime1">
              <a:rPr lang="ko-KR" altLang="en-US" smtClean="0"/>
              <a:t>2022-04-19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3187951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FFBE386F-6CB1-49B1-B5FC-271DCDA45EC3}" type="datetime1">
              <a:rPr lang="ko-KR" altLang="en-US" smtClean="0"/>
              <a:t>2022-04-19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4206725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1625C-A6A0-4D23-BBFE-46D08D420983}" type="datetime1">
              <a:rPr lang="ko-KR" altLang="en-US" smtClean="0"/>
              <a:t>2022-04-19</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3134D-030D-412B-B728-4E6C1EEDA10F}" type="slidenum">
              <a:rPr lang="ko-KR" altLang="en-US" smtClean="0"/>
              <a:t>‹#›</a:t>
            </a:fld>
            <a:endParaRPr lang="ko-KR" altLang="en-US"/>
          </a:p>
        </p:txBody>
      </p:sp>
    </p:spTree>
    <p:extLst>
      <p:ext uri="{BB962C8B-B14F-4D97-AF65-F5344CB8AC3E}">
        <p14:creationId xmlns:p14="http://schemas.microsoft.com/office/powerpoint/2010/main" val="2967429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2.wdp"/><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9.jpeg"/><Relationship Id="rId4" Type="http://schemas.microsoft.com/office/2007/relationships/hdphoto" Target="../media/hdphoto2.wdp"/><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5.jpe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2.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2.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6.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7.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8.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9.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9.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60.png"/><Relationship Id="rId5" Type="http://schemas.microsoft.com/office/2007/relationships/hdphoto" Target="../media/hdphoto2.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69.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2.jpe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7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microsoft.com/office/2007/relationships/hdphoto" Target="../media/hdphoto2.wdp"/><Relationship Id="rId9"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jpe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images.ddengle.com/files/attach/images/402072/484/894/002/5a45e248dd012e8343355fbdaf5e34e9.png"/>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2313" t="11915" r="6259" b="12182"/>
          <a:stretch/>
        </p:blipFill>
        <p:spPr bwMode="auto">
          <a:xfrm>
            <a:off x="-1" y="-1"/>
            <a:ext cx="12192001" cy="68580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ctrTitle"/>
          </p:nvPr>
        </p:nvSpPr>
        <p:spPr>
          <a:xfrm>
            <a:off x="1784838" y="690108"/>
            <a:ext cx="8622324" cy="2387600"/>
          </a:xfrm>
        </p:spPr>
        <p:txBody>
          <a:bodyPr>
            <a:noAutofit/>
          </a:bodyPr>
          <a:lstStyle/>
          <a:p>
            <a:r>
              <a:rPr lang="en-US" altLang="ko-KR" sz="3200" b="1" dirty="0">
                <a:effectLst>
                  <a:outerShdw blurRad="38100" dist="38100" dir="2700000" algn="tl">
                    <a:srgbClr val="000000">
                      <a:alpha val="43137"/>
                    </a:srgbClr>
                  </a:outerShdw>
                </a:effectLst>
              </a:rPr>
              <a:t>Using Deep Learning Neural Networks and </a:t>
            </a:r>
            <a:r>
              <a:rPr lang="en-US" altLang="ko-KR" sz="3200" b="1" dirty="0">
                <a:solidFill>
                  <a:schemeClr val="accent6">
                    <a:lumMod val="50000"/>
                  </a:schemeClr>
                </a:solidFill>
                <a:effectLst>
                  <a:outerShdw blurRad="38100" dist="38100" dir="2700000" algn="tl">
                    <a:srgbClr val="000000">
                      <a:alpha val="43137"/>
                    </a:srgbClr>
                  </a:outerShdw>
                </a:effectLst>
              </a:rPr>
              <a:t>Candle</a:t>
            </a:r>
            <a:r>
              <a:rPr lang="en-US" altLang="ko-KR" sz="3200" b="1" dirty="0">
                <a:solidFill>
                  <a:srgbClr val="C00000"/>
                </a:solidFill>
                <a:effectLst>
                  <a:outerShdw blurRad="38100" dist="38100" dir="2700000" algn="tl">
                    <a:srgbClr val="000000">
                      <a:alpha val="43137"/>
                    </a:srgbClr>
                  </a:outerShdw>
                </a:effectLst>
              </a:rPr>
              <a:t>stick</a:t>
            </a:r>
            <a:r>
              <a:rPr lang="en-US" altLang="ko-KR" sz="3200" b="1" dirty="0">
                <a:effectLst>
                  <a:outerShdw blurRad="38100" dist="38100" dir="2700000" algn="tl">
                    <a:srgbClr val="000000">
                      <a:alpha val="43137"/>
                    </a:srgbClr>
                  </a:outerShdw>
                </a:effectLst>
              </a:rPr>
              <a:t> Chart Representation to Predict Stock Market</a:t>
            </a:r>
            <a:endParaRPr lang="ko-KR" altLang="en-US" sz="3200" b="1" dirty="0">
              <a:effectLst>
                <a:outerShdw blurRad="38100" dist="38100" dir="2700000" algn="tl">
                  <a:srgbClr val="000000">
                    <a:alpha val="43137"/>
                  </a:srgbClr>
                </a:outerShdw>
              </a:effectLst>
            </a:endParaRPr>
          </a:p>
        </p:txBody>
      </p:sp>
      <p:sp>
        <p:nvSpPr>
          <p:cNvPr id="4" name="부제목 3"/>
          <p:cNvSpPr>
            <a:spLocks noGrp="1"/>
          </p:cNvSpPr>
          <p:nvPr>
            <p:ph type="subTitle" idx="1"/>
          </p:nvPr>
        </p:nvSpPr>
        <p:spPr>
          <a:xfrm>
            <a:off x="1524000" y="3764197"/>
            <a:ext cx="9144000" cy="915773"/>
          </a:xfrm>
        </p:spPr>
        <p:txBody>
          <a:bodyPr/>
          <a:lstStyle/>
          <a:p>
            <a:r>
              <a:rPr lang="ko-KR" altLang="en-US" dirty="0">
                <a:effectLst>
                  <a:outerShdw blurRad="38100" dist="38100" dir="2700000" algn="tl">
                    <a:srgbClr val="000000">
                      <a:alpha val="43137"/>
                    </a:srgbClr>
                  </a:outerShdw>
                </a:effectLst>
              </a:rPr>
              <a:t>심층신경망을 이용하여 </a:t>
            </a:r>
            <a:r>
              <a:rPr lang="ko-KR" altLang="en-US" dirty="0" err="1">
                <a:effectLst>
                  <a:outerShdw blurRad="38100" dist="38100" dir="2700000" algn="tl">
                    <a:srgbClr val="000000">
                      <a:alpha val="43137"/>
                    </a:srgbClr>
                  </a:outerShdw>
                </a:effectLst>
              </a:rPr>
              <a:t>캔들차트로</a:t>
            </a:r>
            <a:r>
              <a:rPr lang="ko-KR" altLang="en-US" dirty="0">
                <a:effectLst>
                  <a:outerShdw blurRad="38100" dist="38100" dir="2700000" algn="tl">
                    <a:srgbClr val="000000">
                      <a:alpha val="43137"/>
                    </a:srgbClr>
                  </a:outerShdw>
                </a:effectLst>
              </a:rPr>
              <a:t> 표현한 주식시장 예측</a:t>
            </a:r>
          </a:p>
        </p:txBody>
      </p:sp>
      <p:sp>
        <p:nvSpPr>
          <p:cNvPr id="5" name="TextBox 4"/>
          <p:cNvSpPr txBox="1"/>
          <p:nvPr/>
        </p:nvSpPr>
        <p:spPr>
          <a:xfrm>
            <a:off x="9370510" y="5926762"/>
            <a:ext cx="1832553" cy="461665"/>
          </a:xfrm>
          <a:prstGeom prst="rect">
            <a:avLst/>
          </a:prstGeom>
          <a:noFill/>
        </p:spPr>
        <p:txBody>
          <a:bodyPr wrap="none" rtlCol="0">
            <a:spAutoFit/>
          </a:bodyPr>
          <a:lstStyle/>
          <a:p>
            <a:r>
              <a:rPr lang="ko-KR" altLang="en-US" sz="2400" dirty="0">
                <a:effectLst>
                  <a:outerShdw blurRad="38100" dist="38100" dir="2700000" algn="tl">
                    <a:srgbClr val="000000">
                      <a:alpha val="43137"/>
                    </a:srgbClr>
                  </a:outerShdw>
                </a:effectLst>
              </a:rPr>
              <a:t>팀 </a:t>
            </a:r>
            <a:r>
              <a:rPr lang="ko-KR" altLang="en-US" sz="2400" dirty="0" err="1">
                <a:effectLst>
                  <a:outerShdw blurRad="38100" dist="38100" dir="2700000" algn="tl">
                    <a:srgbClr val="000000">
                      <a:alpha val="43137"/>
                    </a:srgbClr>
                  </a:outerShdw>
                </a:effectLst>
              </a:rPr>
              <a:t>연어유희</a:t>
            </a:r>
            <a:endParaRPr lang="ko-KR" alt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0888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3" name="직선 연결선 2">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9527" y="332513"/>
            <a:ext cx="3581430" cy="430887"/>
          </a:xfrm>
          <a:prstGeom prst="rect">
            <a:avLst/>
          </a:prstGeom>
          <a:noFill/>
        </p:spPr>
        <p:txBody>
          <a:bodyPr wrap="none" rtlCol="0">
            <a:spAutoFit/>
          </a:bodyPr>
          <a:lstStyle/>
          <a:p>
            <a:r>
              <a:rPr lang="en-US" altLang="ko-KR" sz="2200" b="1" dirty="0"/>
              <a:t>Dataset - Data Collection</a:t>
            </a:r>
            <a:endParaRPr lang="ko-KR" altLang="en-US" sz="2200" b="1" dirty="0">
              <a:effectLst>
                <a:outerShdw blurRad="38100" dist="38100" dir="2700000" algn="tl">
                  <a:srgbClr val="000000">
                    <a:alpha val="43137"/>
                  </a:srgbClr>
                </a:outerShdw>
              </a:effectLst>
            </a:endParaRPr>
          </a:p>
        </p:txBody>
      </p:sp>
      <p:pic>
        <p:nvPicPr>
          <p:cNvPr id="11266" name="Picture 2" descr="야후파이낸스 - 해시넷">
            <a:extLst>
              <a:ext uri="{FF2B5EF4-FFF2-40B4-BE49-F238E27FC236}">
                <a16:creationId xmlns:a16="http://schemas.microsoft.com/office/drawing/2014/main" id="{4857EBFC-1300-4DEF-8498-D0254809D9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4495" y="1076439"/>
            <a:ext cx="1437906" cy="143790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데이터마이닝 소개와 분석 방법">
            <a:extLst>
              <a:ext uri="{FF2B5EF4-FFF2-40B4-BE49-F238E27FC236}">
                <a16:creationId xmlns:a16="http://schemas.microsoft.com/office/drawing/2014/main" id="{3052F070-3DA8-4C1C-85B1-FDB70D1576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130" y="1591294"/>
            <a:ext cx="4319376" cy="45399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그림 8"/>
          <p:cNvPicPr/>
          <p:nvPr/>
        </p:nvPicPr>
        <p:blipFill>
          <a:blip r:embed="rId7">
            <a:extLst>
              <a:ext uri="{28A0092B-C50C-407E-A947-70E740481C1C}">
                <a14:useLocalDpi xmlns:a14="http://schemas.microsoft.com/office/drawing/2010/main" val="0"/>
              </a:ext>
            </a:extLst>
          </a:blip>
          <a:stretch>
            <a:fillRect/>
          </a:stretch>
        </p:blipFill>
        <p:spPr>
          <a:xfrm>
            <a:off x="4661648" y="4228190"/>
            <a:ext cx="7530352" cy="1903054"/>
          </a:xfrm>
          <a:prstGeom prst="rect">
            <a:avLst/>
          </a:prstGeom>
        </p:spPr>
      </p:pic>
      <p:pic>
        <p:nvPicPr>
          <p:cNvPr id="11" name="Picture 2">
            <a:extLst>
              <a:ext uri="{FF2B5EF4-FFF2-40B4-BE49-F238E27FC236}">
                <a16:creationId xmlns:a16="http://schemas.microsoft.com/office/drawing/2014/main" id="{F5661DDD-5330-4AB8-B8A6-39FC46D8E15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8350" t="14371" r="21148" b="8506"/>
          <a:stretch/>
        </p:blipFill>
        <p:spPr bwMode="auto">
          <a:xfrm>
            <a:off x="6096000" y="2461796"/>
            <a:ext cx="2317448" cy="16148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인도네시아증권거래소 - 나무위키">
            <a:extLst>
              <a:ext uri="{FF2B5EF4-FFF2-40B4-BE49-F238E27FC236}">
                <a16:creationId xmlns:a16="http://schemas.microsoft.com/office/drawing/2014/main" id="{A123BDC5-CBCE-4128-84FD-B25994FDE46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40386" y="2461795"/>
            <a:ext cx="1814073" cy="161484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CC9863BA-5CBF-425E-B2C0-F967F840D8A8}"/>
              </a:ext>
            </a:extLst>
          </p:cNvPr>
          <p:cNvSpPr>
            <a:spLocks noGrp="1"/>
          </p:cNvSpPr>
          <p:nvPr>
            <p:ph type="sldNum" sz="quarter" idx="12"/>
          </p:nvPr>
        </p:nvSpPr>
        <p:spPr>
          <a:xfrm>
            <a:off x="9316279" y="200263"/>
            <a:ext cx="2743200" cy="365125"/>
          </a:xfrm>
        </p:spPr>
        <p:txBody>
          <a:bodyPr/>
          <a:lstStyle/>
          <a:p>
            <a:fld id="{A383134D-030D-412B-B728-4E6C1EEDA10F}" type="slidenum">
              <a:rPr lang="ko-KR" altLang="en-US" smtClean="0"/>
              <a:t>10</a:t>
            </a:fld>
            <a:endParaRPr lang="ko-KR" altLang="en-US" dirty="0"/>
          </a:p>
        </p:txBody>
      </p:sp>
    </p:spTree>
    <p:extLst>
      <p:ext uri="{BB962C8B-B14F-4D97-AF65-F5344CB8AC3E}">
        <p14:creationId xmlns:p14="http://schemas.microsoft.com/office/powerpoint/2010/main" val="351500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3" name="직선 연결선 2">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9527" y="332513"/>
            <a:ext cx="4123758" cy="430887"/>
          </a:xfrm>
          <a:prstGeom prst="rect">
            <a:avLst/>
          </a:prstGeom>
          <a:noFill/>
        </p:spPr>
        <p:txBody>
          <a:bodyPr wrap="none" rtlCol="0">
            <a:spAutoFit/>
          </a:bodyPr>
          <a:lstStyle/>
          <a:p>
            <a:r>
              <a:rPr lang="en-US" altLang="ko-KR" sz="2200" b="1" dirty="0"/>
              <a:t>Dataset - Data Preprocessing</a:t>
            </a:r>
            <a:endParaRPr lang="ko-KR" altLang="en-US" sz="2200" b="1" dirty="0">
              <a:effectLst>
                <a:outerShdw blurRad="38100" dist="38100" dir="2700000" algn="tl">
                  <a:srgbClr val="000000">
                    <a:alpha val="43137"/>
                  </a:srgbClr>
                </a:outerShdw>
              </a:effectLst>
            </a:endParaRPr>
          </a:p>
        </p:txBody>
      </p:sp>
      <p:grpSp>
        <p:nvGrpSpPr>
          <p:cNvPr id="2" name="그룹 1">
            <a:extLst>
              <a:ext uri="{FF2B5EF4-FFF2-40B4-BE49-F238E27FC236}">
                <a16:creationId xmlns:a16="http://schemas.microsoft.com/office/drawing/2014/main" id="{C5389D2C-C15F-45E4-9ACE-37337993FC99}"/>
              </a:ext>
            </a:extLst>
          </p:cNvPr>
          <p:cNvGrpSpPr/>
          <p:nvPr/>
        </p:nvGrpSpPr>
        <p:grpSpPr>
          <a:xfrm>
            <a:off x="6107874" y="1377538"/>
            <a:ext cx="5846621" cy="3182584"/>
            <a:chOff x="1520040" y="1603169"/>
            <a:chExt cx="6733311" cy="3918856"/>
          </a:xfrm>
        </p:grpSpPr>
        <p:pic>
          <p:nvPicPr>
            <p:cNvPr id="6" name="그림 5">
              <a:extLst>
                <a:ext uri="{FF2B5EF4-FFF2-40B4-BE49-F238E27FC236}">
                  <a16:creationId xmlns:a16="http://schemas.microsoft.com/office/drawing/2014/main" id="{BE686396-9525-4D24-A1B3-18BD465CA0D5}"/>
                </a:ext>
              </a:extLst>
            </p:cNvPr>
            <p:cNvPicPr/>
            <p:nvPr/>
          </p:nvPicPr>
          <p:blipFill rotWithShape="1">
            <a:blip r:embed="rId5">
              <a:extLst>
                <a:ext uri="{28A0092B-C50C-407E-A947-70E740481C1C}">
                  <a14:useLocalDpi xmlns:a14="http://schemas.microsoft.com/office/drawing/2010/main" val="0"/>
                </a:ext>
              </a:extLst>
            </a:blip>
            <a:srcRect l="13238" t="10459" r="11901" b="29404"/>
            <a:stretch/>
          </p:blipFill>
          <p:spPr>
            <a:xfrm>
              <a:off x="1520040" y="1603169"/>
              <a:ext cx="6733311" cy="1959428"/>
            </a:xfrm>
            <a:prstGeom prst="rect">
              <a:avLst/>
            </a:prstGeom>
          </p:spPr>
        </p:pic>
        <p:pic>
          <p:nvPicPr>
            <p:cNvPr id="7" name="그림 6">
              <a:extLst>
                <a:ext uri="{FF2B5EF4-FFF2-40B4-BE49-F238E27FC236}">
                  <a16:creationId xmlns:a16="http://schemas.microsoft.com/office/drawing/2014/main" id="{5ABF2BFC-FA2F-4F5C-B44C-4C68FF1FA647}"/>
                </a:ext>
              </a:extLst>
            </p:cNvPr>
            <p:cNvPicPr/>
            <p:nvPr/>
          </p:nvPicPr>
          <p:blipFill rotWithShape="1">
            <a:blip r:embed="rId6">
              <a:extLst>
                <a:ext uri="{28A0092B-C50C-407E-A947-70E740481C1C}">
                  <a14:useLocalDpi xmlns:a14="http://schemas.microsoft.com/office/drawing/2010/main" val="0"/>
                </a:ext>
              </a:extLst>
            </a:blip>
            <a:srcRect l="13416" t="17473" r="16174" b="23338"/>
            <a:stretch/>
          </p:blipFill>
          <p:spPr>
            <a:xfrm>
              <a:off x="1520040" y="3562597"/>
              <a:ext cx="6733311" cy="1959428"/>
            </a:xfrm>
            <a:prstGeom prst="rect">
              <a:avLst/>
            </a:prstGeom>
          </p:spPr>
        </p:pic>
      </p:grpSp>
      <p:pic>
        <p:nvPicPr>
          <p:cNvPr id="10" name="그림 9">
            <a:extLst>
              <a:ext uri="{FF2B5EF4-FFF2-40B4-BE49-F238E27FC236}">
                <a16:creationId xmlns:a16="http://schemas.microsoft.com/office/drawing/2014/main" id="{90B321B3-15A9-4680-AE72-D442057FC632}"/>
              </a:ext>
            </a:extLst>
          </p:cNvPr>
          <p:cNvPicPr>
            <a:picLocks noChangeAspect="1"/>
          </p:cNvPicPr>
          <p:nvPr/>
        </p:nvPicPr>
        <p:blipFill>
          <a:blip r:embed="rId7"/>
          <a:stretch>
            <a:fillRect/>
          </a:stretch>
        </p:blipFill>
        <p:spPr>
          <a:xfrm>
            <a:off x="249378" y="1294241"/>
            <a:ext cx="5846622" cy="3349176"/>
          </a:xfrm>
          <a:prstGeom prst="rect">
            <a:avLst/>
          </a:prstGeom>
        </p:spPr>
      </p:pic>
      <p:pic>
        <p:nvPicPr>
          <p:cNvPr id="12290" name="Picture 2" descr="matplotlib.pyplot.figure — Matplotlib 2.2.2 documentation">
            <a:extLst>
              <a:ext uri="{FF2B5EF4-FFF2-40B4-BE49-F238E27FC236}">
                <a16:creationId xmlns:a16="http://schemas.microsoft.com/office/drawing/2014/main" id="{67FA3107-4EBF-4EE8-B22D-85EC96241AF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3433" b="32727"/>
          <a:stretch/>
        </p:blipFill>
        <p:spPr bwMode="auto">
          <a:xfrm>
            <a:off x="7143892" y="5248888"/>
            <a:ext cx="3810000" cy="90252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atabase] CSV와 Python">
            <a:extLst>
              <a:ext uri="{FF2B5EF4-FFF2-40B4-BE49-F238E27FC236}">
                <a16:creationId xmlns:a16="http://schemas.microsoft.com/office/drawing/2014/main" id="{BA5BC7D2-20B6-4CBA-9421-1CEDF5E36E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27" y="4937161"/>
            <a:ext cx="1221999" cy="152597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Employee Recognition | Chelsea Piers NYC">
            <a:extLst>
              <a:ext uri="{FF2B5EF4-FFF2-40B4-BE49-F238E27FC236}">
                <a16:creationId xmlns:a16="http://schemas.microsoft.com/office/drawing/2014/main" id="{E924D8AD-2807-411C-9254-EB50BFB3B5C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5602" b="22761"/>
          <a:stretch/>
        </p:blipFill>
        <p:spPr bwMode="auto">
          <a:xfrm>
            <a:off x="1960386" y="5295844"/>
            <a:ext cx="4147488" cy="808612"/>
          </a:xfrm>
          <a:prstGeom prst="rect">
            <a:avLst/>
          </a:prstGeom>
          <a:noFill/>
          <a:extLst>
            <a:ext uri="{909E8E84-426E-40DD-AFC4-6F175D3DCCD1}">
              <a14:hiddenFill xmlns:a14="http://schemas.microsoft.com/office/drawing/2010/main">
                <a:solidFill>
                  <a:srgbClr val="FFFFFF"/>
                </a:solidFill>
              </a14:hiddenFill>
            </a:ext>
          </a:extLst>
        </p:spPr>
      </p:pic>
      <p:sp>
        <p:nvSpPr>
          <p:cNvPr id="8" name="슬라이드 번호 개체 틀 7">
            <a:extLst>
              <a:ext uri="{FF2B5EF4-FFF2-40B4-BE49-F238E27FC236}">
                <a16:creationId xmlns:a16="http://schemas.microsoft.com/office/drawing/2014/main" id="{D46EA673-98D5-49F4-B478-D710849805FE}"/>
              </a:ext>
            </a:extLst>
          </p:cNvPr>
          <p:cNvSpPr>
            <a:spLocks noGrp="1"/>
          </p:cNvSpPr>
          <p:nvPr>
            <p:ph type="sldNum" sz="quarter" idx="12"/>
          </p:nvPr>
        </p:nvSpPr>
        <p:spPr>
          <a:xfrm>
            <a:off x="9211295" y="212046"/>
            <a:ext cx="2743200" cy="365125"/>
          </a:xfrm>
        </p:spPr>
        <p:txBody>
          <a:bodyPr/>
          <a:lstStyle/>
          <a:p>
            <a:fld id="{A383134D-030D-412B-B728-4E6C1EEDA10F}" type="slidenum">
              <a:rPr lang="ko-KR" altLang="en-US" smtClean="0"/>
              <a:t>11</a:t>
            </a:fld>
            <a:endParaRPr lang="ko-KR" altLang="en-US"/>
          </a:p>
        </p:txBody>
      </p:sp>
    </p:spTree>
    <p:extLst>
      <p:ext uri="{BB962C8B-B14F-4D97-AF65-F5344CB8AC3E}">
        <p14:creationId xmlns:p14="http://schemas.microsoft.com/office/powerpoint/2010/main" val="272734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3" name="직선 연결선 2">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9527" y="332513"/>
            <a:ext cx="1997663" cy="430887"/>
          </a:xfrm>
          <a:prstGeom prst="rect">
            <a:avLst/>
          </a:prstGeom>
          <a:noFill/>
        </p:spPr>
        <p:txBody>
          <a:bodyPr wrap="none" rtlCol="0">
            <a:spAutoFit/>
          </a:bodyPr>
          <a:lstStyle/>
          <a:p>
            <a:r>
              <a:rPr lang="en-US" altLang="ko-KR" sz="2200" b="1" dirty="0"/>
              <a:t>Methodology</a:t>
            </a:r>
            <a:endParaRPr lang="ko-KR" altLang="en-US" sz="2200" b="1" dirty="0">
              <a:effectLst>
                <a:outerShdw blurRad="38100" dist="38100" dir="2700000" algn="tl">
                  <a:srgbClr val="000000">
                    <a:alpha val="43137"/>
                  </a:srgbClr>
                </a:outerShdw>
              </a:effectLst>
            </a:endParaRPr>
          </a:p>
        </p:txBody>
      </p:sp>
      <p:pic>
        <p:nvPicPr>
          <p:cNvPr id="6" name="그림 5"/>
          <p:cNvPicPr/>
          <p:nvPr/>
        </p:nvPicPr>
        <p:blipFill rotWithShape="1">
          <a:blip r:embed="rId5">
            <a:extLst>
              <a:ext uri="{28A0092B-C50C-407E-A947-70E740481C1C}">
                <a14:useLocalDpi xmlns:a14="http://schemas.microsoft.com/office/drawing/2010/main" val="0"/>
              </a:ext>
            </a:extLst>
          </a:blip>
          <a:srcRect l="5970" t="7292" r="9251" b="9854"/>
          <a:stretch/>
        </p:blipFill>
        <p:spPr>
          <a:xfrm>
            <a:off x="1019298" y="914231"/>
            <a:ext cx="10153403" cy="5464995"/>
          </a:xfrm>
          <a:prstGeom prst="rect">
            <a:avLst/>
          </a:prstGeom>
        </p:spPr>
      </p:pic>
      <p:sp>
        <p:nvSpPr>
          <p:cNvPr id="2" name="슬라이드 번호 개체 틀 1">
            <a:extLst>
              <a:ext uri="{FF2B5EF4-FFF2-40B4-BE49-F238E27FC236}">
                <a16:creationId xmlns:a16="http://schemas.microsoft.com/office/drawing/2014/main" id="{B32ADA14-A1A0-43E5-B306-C56C1364CE08}"/>
              </a:ext>
            </a:extLst>
          </p:cNvPr>
          <p:cNvSpPr>
            <a:spLocks noGrp="1"/>
          </p:cNvSpPr>
          <p:nvPr>
            <p:ph type="sldNum" sz="quarter" idx="12"/>
          </p:nvPr>
        </p:nvSpPr>
        <p:spPr>
          <a:xfrm>
            <a:off x="9187070" y="181136"/>
            <a:ext cx="2743200" cy="365125"/>
          </a:xfrm>
        </p:spPr>
        <p:txBody>
          <a:bodyPr/>
          <a:lstStyle/>
          <a:p>
            <a:fld id="{A383134D-030D-412B-B728-4E6C1EEDA10F}" type="slidenum">
              <a:rPr lang="ko-KR" altLang="en-US" smtClean="0"/>
              <a:t>12</a:t>
            </a:fld>
            <a:endParaRPr lang="ko-KR" altLang="en-US"/>
          </a:p>
        </p:txBody>
      </p:sp>
    </p:spTree>
    <p:extLst>
      <p:ext uri="{BB962C8B-B14F-4D97-AF65-F5344CB8AC3E}">
        <p14:creationId xmlns:p14="http://schemas.microsoft.com/office/powerpoint/2010/main" val="143967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3" name="직선 연결선 2">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9527" y="332513"/>
            <a:ext cx="4670509" cy="430887"/>
          </a:xfrm>
          <a:prstGeom prst="rect">
            <a:avLst/>
          </a:prstGeom>
          <a:noFill/>
        </p:spPr>
        <p:txBody>
          <a:bodyPr wrap="none" rtlCol="0">
            <a:spAutoFit/>
          </a:bodyPr>
          <a:lstStyle/>
          <a:p>
            <a:r>
              <a:rPr lang="en-US" altLang="ko-KR" sz="2200" b="1" dirty="0"/>
              <a:t>Methodology - Candlestick Chart</a:t>
            </a:r>
            <a:endParaRPr lang="ko-KR" altLang="en-US" sz="2200" b="1" dirty="0">
              <a:effectLst>
                <a:outerShdw blurRad="38100" dist="38100" dir="2700000" algn="tl">
                  <a:srgbClr val="000000">
                    <a:alpha val="43137"/>
                  </a:srgbClr>
                </a:outerShdw>
              </a:effectLst>
            </a:endParaRPr>
          </a:p>
        </p:txBody>
      </p:sp>
      <p:pic>
        <p:nvPicPr>
          <p:cNvPr id="13314" name="Picture 2" descr="경제신문읽는법] - 봉차트란?">
            <a:extLst>
              <a:ext uri="{FF2B5EF4-FFF2-40B4-BE49-F238E27FC236}">
                <a16:creationId xmlns:a16="http://schemas.microsoft.com/office/drawing/2014/main" id="{B6451F5B-3DCB-4069-87A5-E6F7EEFFFE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89" t="14428" r="18216" b="5307"/>
          <a:stretch/>
        </p:blipFill>
        <p:spPr bwMode="auto">
          <a:xfrm>
            <a:off x="228600" y="1384377"/>
            <a:ext cx="5637811" cy="3788228"/>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a:extLst>
              <a:ext uri="{FF2B5EF4-FFF2-40B4-BE49-F238E27FC236}">
                <a16:creationId xmlns:a16="http://schemas.microsoft.com/office/drawing/2014/main" id="{D0CFFC7E-3479-445B-BC66-C9954CF5853E}"/>
              </a:ext>
            </a:extLst>
          </p:cNvPr>
          <p:cNvPicPr>
            <a:picLocks noChangeAspect="1"/>
          </p:cNvPicPr>
          <p:nvPr/>
        </p:nvPicPr>
        <p:blipFill>
          <a:blip r:embed="rId6"/>
          <a:stretch>
            <a:fillRect/>
          </a:stretch>
        </p:blipFill>
        <p:spPr>
          <a:xfrm>
            <a:off x="6325591" y="1430439"/>
            <a:ext cx="5277587" cy="3545321"/>
          </a:xfrm>
          <a:prstGeom prst="rect">
            <a:avLst/>
          </a:prstGeom>
          <a:ln>
            <a:noFill/>
          </a:ln>
          <a:effectLst>
            <a:softEdge rad="112500"/>
          </a:effectLst>
        </p:spPr>
      </p:pic>
      <p:grpSp>
        <p:nvGrpSpPr>
          <p:cNvPr id="15" name="그룹 14">
            <a:extLst>
              <a:ext uri="{FF2B5EF4-FFF2-40B4-BE49-F238E27FC236}">
                <a16:creationId xmlns:a16="http://schemas.microsoft.com/office/drawing/2014/main" id="{C6E911EF-4352-4188-9852-990FDB05374F}"/>
              </a:ext>
            </a:extLst>
          </p:cNvPr>
          <p:cNvGrpSpPr/>
          <p:nvPr/>
        </p:nvGrpSpPr>
        <p:grpSpPr>
          <a:xfrm>
            <a:off x="3877685" y="5357393"/>
            <a:ext cx="4436630" cy="1216210"/>
            <a:chOff x="1143000" y="5451417"/>
            <a:chExt cx="4436630" cy="1216210"/>
          </a:xfrm>
        </p:grpSpPr>
        <p:pic>
          <p:nvPicPr>
            <p:cNvPr id="13" name="Picture 6" descr="Employee Recognition | Chelsea Piers NYC">
              <a:extLst>
                <a:ext uri="{FF2B5EF4-FFF2-40B4-BE49-F238E27FC236}">
                  <a16:creationId xmlns:a16="http://schemas.microsoft.com/office/drawing/2014/main" id="{D261EC53-E4C9-4387-8989-530F94344C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602" b="22761"/>
            <a:stretch/>
          </p:blipFill>
          <p:spPr bwMode="auto">
            <a:xfrm>
              <a:off x="1287571" y="5451417"/>
              <a:ext cx="4147488" cy="610127"/>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a:extLst>
                <a:ext uri="{FF2B5EF4-FFF2-40B4-BE49-F238E27FC236}">
                  <a16:creationId xmlns:a16="http://schemas.microsoft.com/office/drawing/2014/main" id="{79F4C436-E336-4E8B-9B84-C28561B2B45B}"/>
                </a:ext>
              </a:extLst>
            </p:cNvPr>
            <p:cNvPicPr>
              <a:picLocks noChangeAspect="1"/>
            </p:cNvPicPr>
            <p:nvPr/>
          </p:nvPicPr>
          <p:blipFill>
            <a:blip r:embed="rId8"/>
            <a:stretch>
              <a:fillRect/>
            </a:stretch>
          </p:blipFill>
          <p:spPr>
            <a:xfrm>
              <a:off x="1143000" y="6057500"/>
              <a:ext cx="4436630" cy="610127"/>
            </a:xfrm>
            <a:prstGeom prst="rect">
              <a:avLst/>
            </a:prstGeom>
          </p:spPr>
        </p:pic>
      </p:grpSp>
      <p:sp>
        <p:nvSpPr>
          <p:cNvPr id="2" name="슬라이드 번호 개체 틀 1">
            <a:extLst>
              <a:ext uri="{FF2B5EF4-FFF2-40B4-BE49-F238E27FC236}">
                <a16:creationId xmlns:a16="http://schemas.microsoft.com/office/drawing/2014/main" id="{FF1BAB81-AC28-48E1-AD34-28EBC3D8DE83}"/>
              </a:ext>
            </a:extLst>
          </p:cNvPr>
          <p:cNvSpPr>
            <a:spLocks noGrp="1"/>
          </p:cNvSpPr>
          <p:nvPr>
            <p:ph type="sldNum" sz="quarter" idx="12"/>
          </p:nvPr>
        </p:nvSpPr>
        <p:spPr>
          <a:xfrm>
            <a:off x="9147313" y="182831"/>
            <a:ext cx="2743200" cy="365125"/>
          </a:xfrm>
        </p:spPr>
        <p:txBody>
          <a:bodyPr/>
          <a:lstStyle/>
          <a:p>
            <a:fld id="{A383134D-030D-412B-B728-4E6C1EEDA10F}" type="slidenum">
              <a:rPr lang="ko-KR" altLang="en-US" smtClean="0"/>
              <a:t>13</a:t>
            </a:fld>
            <a:endParaRPr lang="ko-KR" altLang="en-US" dirty="0"/>
          </a:p>
        </p:txBody>
      </p:sp>
    </p:spTree>
    <p:extLst>
      <p:ext uri="{BB962C8B-B14F-4D97-AF65-F5344CB8AC3E}">
        <p14:creationId xmlns:p14="http://schemas.microsoft.com/office/powerpoint/2010/main" val="2250014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4931222" cy="430887"/>
          </a:xfrm>
          <a:prstGeom prst="rect">
            <a:avLst/>
          </a:prstGeom>
          <a:noFill/>
        </p:spPr>
        <p:txBody>
          <a:bodyPr wrap="none" rtlCol="0">
            <a:spAutoFit/>
          </a:bodyPr>
          <a:lstStyle/>
          <a:p>
            <a:r>
              <a:rPr lang="en-US" altLang="ko-KR" sz="2200" b="1" dirty="0"/>
              <a:t>Methodology - Learning Algorithm</a:t>
            </a:r>
            <a:endParaRPr lang="ko-KR" altLang="en-US" sz="2200" b="1" dirty="0">
              <a:effectLst>
                <a:outerShdw blurRad="38100" dist="38100" dir="2700000" algn="tl">
                  <a:srgbClr val="000000">
                    <a:alpha val="43137"/>
                  </a:srgbClr>
                </a:outerShdw>
              </a:effectLst>
            </a:endParaRPr>
          </a:p>
        </p:txBody>
      </p:sp>
      <p:pic>
        <p:nvPicPr>
          <p:cNvPr id="14338" name="Picture 2" descr="Neural Networks and Deep Learning – John Sisler">
            <a:extLst>
              <a:ext uri="{FF2B5EF4-FFF2-40B4-BE49-F238E27FC236}">
                <a16:creationId xmlns:a16="http://schemas.microsoft.com/office/drawing/2014/main" id="{CD0A868F-7955-4E6E-B379-230C08876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527" y="1905004"/>
            <a:ext cx="5243370" cy="3759196"/>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9FEC96A0-8B15-45F6-AC39-634C6F2B5B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397"/>
          <a:stretch/>
        </p:blipFill>
        <p:spPr bwMode="auto">
          <a:xfrm>
            <a:off x="6368661" y="1054102"/>
            <a:ext cx="5450774" cy="2714809"/>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58B1C8BC-EB55-4130-85BB-8559CFB2B5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1252" y="3857811"/>
            <a:ext cx="4353947" cy="2583342"/>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DBA8938A-4BE3-466F-AB98-AC3061A21A65}"/>
              </a:ext>
            </a:extLst>
          </p:cNvPr>
          <p:cNvSpPr>
            <a:spLocks noGrp="1"/>
          </p:cNvSpPr>
          <p:nvPr>
            <p:ph type="sldNum" sz="quarter" idx="12"/>
          </p:nvPr>
        </p:nvSpPr>
        <p:spPr>
          <a:xfrm>
            <a:off x="9197009" y="212046"/>
            <a:ext cx="2743200" cy="365125"/>
          </a:xfrm>
        </p:spPr>
        <p:txBody>
          <a:bodyPr/>
          <a:lstStyle/>
          <a:p>
            <a:fld id="{A383134D-030D-412B-B728-4E6C1EEDA10F}" type="slidenum">
              <a:rPr lang="ko-KR" altLang="en-US" smtClean="0"/>
              <a:t>14</a:t>
            </a:fld>
            <a:endParaRPr lang="ko-KR" altLang="en-US"/>
          </a:p>
        </p:txBody>
      </p:sp>
    </p:spTree>
    <p:extLst>
      <p:ext uri="{BB962C8B-B14F-4D97-AF65-F5344CB8AC3E}">
        <p14:creationId xmlns:p14="http://schemas.microsoft.com/office/powerpoint/2010/main" val="3351654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pic>
        <p:nvPicPr>
          <p:cNvPr id="5"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pic>
        <p:nvPicPr>
          <p:cNvPr id="2050" name="Picture 2">
            <a:extLst>
              <a:ext uri="{FF2B5EF4-FFF2-40B4-BE49-F238E27FC236}">
                <a16:creationId xmlns:a16="http://schemas.microsoft.com/office/drawing/2014/main" id="{829765DC-4436-4ADC-98A3-EB45E55244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209676"/>
            <a:ext cx="6339840" cy="22305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0D05FBB-BFF6-4B08-BE53-AF4C601BF1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31863" y="1198447"/>
            <a:ext cx="5760137" cy="22305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DFE48EB-D3FA-4B22-B614-1CFB0A251E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 y="3643030"/>
            <a:ext cx="3948361" cy="28824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D9D269A-9DD3-4B8B-BC0B-AD60241C26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1030" y="3643033"/>
            <a:ext cx="5840955" cy="28824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6BC1F45-BFE2-4E1A-88D2-D2010E8CE921}"/>
              </a:ext>
            </a:extLst>
          </p:cNvPr>
          <p:cNvSpPr txBox="1"/>
          <p:nvPr/>
        </p:nvSpPr>
        <p:spPr>
          <a:xfrm>
            <a:off x="489527" y="332513"/>
            <a:ext cx="6682086" cy="430887"/>
          </a:xfrm>
          <a:prstGeom prst="rect">
            <a:avLst/>
          </a:prstGeom>
          <a:noFill/>
        </p:spPr>
        <p:txBody>
          <a:bodyPr wrap="none" rtlCol="0">
            <a:spAutoFit/>
          </a:bodyPr>
          <a:lstStyle/>
          <a:p>
            <a:r>
              <a:rPr lang="en-US" altLang="ko-KR" sz="2200" b="1" dirty="0"/>
              <a:t>Methodology - Convolutional Neural Network 1</a:t>
            </a:r>
            <a:endParaRPr lang="ko-KR" altLang="en-US" sz="2200" b="1" dirty="0">
              <a:effectLst>
                <a:outerShdw blurRad="38100" dist="38100" dir="2700000" algn="tl">
                  <a:srgbClr val="000000">
                    <a:alpha val="43137"/>
                  </a:srgbClr>
                </a:outerShdw>
              </a:effectLst>
            </a:endParaRPr>
          </a:p>
        </p:txBody>
      </p:sp>
      <p:sp>
        <p:nvSpPr>
          <p:cNvPr id="2" name="슬라이드 번호 개체 틀 1">
            <a:extLst>
              <a:ext uri="{FF2B5EF4-FFF2-40B4-BE49-F238E27FC236}">
                <a16:creationId xmlns:a16="http://schemas.microsoft.com/office/drawing/2014/main" id="{1EA82391-A5AC-407D-BFB1-B506251F880F}"/>
              </a:ext>
            </a:extLst>
          </p:cNvPr>
          <p:cNvSpPr>
            <a:spLocks noGrp="1"/>
          </p:cNvSpPr>
          <p:nvPr>
            <p:ph type="sldNum" sz="quarter" idx="12"/>
          </p:nvPr>
        </p:nvSpPr>
        <p:spPr>
          <a:xfrm>
            <a:off x="9311931" y="182831"/>
            <a:ext cx="2743200" cy="365125"/>
          </a:xfrm>
        </p:spPr>
        <p:txBody>
          <a:bodyPr/>
          <a:lstStyle/>
          <a:p>
            <a:fld id="{A383134D-030D-412B-B728-4E6C1EEDA10F}" type="slidenum">
              <a:rPr lang="ko-KR" altLang="en-US" smtClean="0"/>
              <a:t>15</a:t>
            </a:fld>
            <a:endParaRPr lang="ko-KR" altLang="en-US" dirty="0"/>
          </a:p>
        </p:txBody>
      </p:sp>
    </p:spTree>
    <p:extLst>
      <p:ext uri="{BB962C8B-B14F-4D97-AF65-F5344CB8AC3E}">
        <p14:creationId xmlns:p14="http://schemas.microsoft.com/office/powerpoint/2010/main" val="1336360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6682086" cy="430887"/>
          </a:xfrm>
          <a:prstGeom prst="rect">
            <a:avLst/>
          </a:prstGeom>
          <a:noFill/>
        </p:spPr>
        <p:txBody>
          <a:bodyPr wrap="none" rtlCol="0">
            <a:spAutoFit/>
          </a:bodyPr>
          <a:lstStyle/>
          <a:p>
            <a:r>
              <a:rPr lang="en-US" altLang="ko-KR" sz="2200" b="1" dirty="0"/>
              <a:t>Methodology - Convolutional Neural Network 2</a:t>
            </a:r>
            <a:endParaRPr lang="ko-KR" altLang="en-US" sz="2200" b="1" dirty="0">
              <a:effectLst>
                <a:outerShdw blurRad="38100" dist="38100" dir="2700000" algn="tl">
                  <a:srgbClr val="000000">
                    <a:alpha val="43137"/>
                  </a:srgbClr>
                </a:outerShdw>
              </a:effectLst>
            </a:endParaRPr>
          </a:p>
        </p:txBody>
      </p:sp>
      <p:pic>
        <p:nvPicPr>
          <p:cNvPr id="7" name="그림 6"/>
          <p:cNvPicPr/>
          <p:nvPr/>
        </p:nvPicPr>
        <p:blipFill rotWithShape="1">
          <a:blip r:embed="rId5">
            <a:extLst>
              <a:ext uri="{28A0092B-C50C-407E-A947-70E740481C1C}">
                <a14:useLocalDpi xmlns:a14="http://schemas.microsoft.com/office/drawing/2010/main" val="0"/>
              </a:ext>
            </a:extLst>
          </a:blip>
          <a:srcRect l="15683" r="15623"/>
          <a:stretch/>
        </p:blipFill>
        <p:spPr>
          <a:xfrm rot="5400000">
            <a:off x="-286799" y="2686808"/>
            <a:ext cx="5909316" cy="2327563"/>
          </a:xfrm>
          <a:prstGeom prst="rect">
            <a:avLst/>
          </a:prstGeom>
        </p:spPr>
      </p:pic>
      <p:pic>
        <p:nvPicPr>
          <p:cNvPr id="9" name="그림 8">
            <a:extLst>
              <a:ext uri="{FF2B5EF4-FFF2-40B4-BE49-F238E27FC236}">
                <a16:creationId xmlns:a16="http://schemas.microsoft.com/office/drawing/2014/main" id="{5F635F41-D372-4A59-A879-5BD5E1743BE3}"/>
              </a:ext>
            </a:extLst>
          </p:cNvPr>
          <p:cNvPicPr>
            <a:picLocks noChangeAspect="1"/>
          </p:cNvPicPr>
          <p:nvPr/>
        </p:nvPicPr>
        <p:blipFill>
          <a:blip r:embed="rId6"/>
          <a:stretch>
            <a:fillRect/>
          </a:stretch>
        </p:blipFill>
        <p:spPr>
          <a:xfrm>
            <a:off x="4861790" y="895933"/>
            <a:ext cx="5610232" cy="5962067"/>
          </a:xfrm>
          <a:prstGeom prst="rect">
            <a:avLst/>
          </a:prstGeom>
        </p:spPr>
      </p:pic>
      <p:sp>
        <p:nvSpPr>
          <p:cNvPr id="2" name="슬라이드 번호 개체 틀 1">
            <a:extLst>
              <a:ext uri="{FF2B5EF4-FFF2-40B4-BE49-F238E27FC236}">
                <a16:creationId xmlns:a16="http://schemas.microsoft.com/office/drawing/2014/main" id="{B359BD95-DA1A-4C04-9086-8B9C5CE7173A}"/>
              </a:ext>
            </a:extLst>
          </p:cNvPr>
          <p:cNvSpPr>
            <a:spLocks noGrp="1"/>
          </p:cNvSpPr>
          <p:nvPr>
            <p:ph type="sldNum" sz="quarter" idx="12"/>
          </p:nvPr>
        </p:nvSpPr>
        <p:spPr>
          <a:xfrm>
            <a:off x="9100422" y="205097"/>
            <a:ext cx="2743200" cy="365125"/>
          </a:xfrm>
        </p:spPr>
        <p:txBody>
          <a:bodyPr/>
          <a:lstStyle/>
          <a:p>
            <a:fld id="{A383134D-030D-412B-B728-4E6C1EEDA10F}" type="slidenum">
              <a:rPr lang="ko-KR" altLang="en-US" smtClean="0"/>
              <a:t>16</a:t>
            </a:fld>
            <a:endParaRPr lang="ko-KR" altLang="en-US"/>
          </a:p>
        </p:txBody>
      </p:sp>
    </p:spTree>
    <p:extLst>
      <p:ext uri="{BB962C8B-B14F-4D97-AF65-F5344CB8AC3E}">
        <p14:creationId xmlns:p14="http://schemas.microsoft.com/office/powerpoint/2010/main" val="151234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2" name="직선 연결선 1">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3E283992-BB71-4092-8475-FD44F57A92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29" y="1237487"/>
            <a:ext cx="3977895" cy="5407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774C7AE-2E96-4F57-8A72-2985E96743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536" y="1237487"/>
            <a:ext cx="4718304" cy="24485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3EB971C-DECE-475D-A7A6-D9A673901A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8706" y="3941061"/>
            <a:ext cx="7993294" cy="28080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3A53722-948A-489E-A70F-E043839F2EAA}"/>
              </a:ext>
            </a:extLst>
          </p:cNvPr>
          <p:cNvSpPr txBox="1"/>
          <p:nvPr/>
        </p:nvSpPr>
        <p:spPr>
          <a:xfrm>
            <a:off x="489527" y="332513"/>
            <a:ext cx="4684872" cy="430887"/>
          </a:xfrm>
          <a:prstGeom prst="rect">
            <a:avLst/>
          </a:prstGeom>
          <a:noFill/>
        </p:spPr>
        <p:txBody>
          <a:bodyPr wrap="none" rtlCol="0">
            <a:spAutoFit/>
          </a:bodyPr>
          <a:lstStyle/>
          <a:p>
            <a:r>
              <a:rPr lang="en-US" altLang="ko-KR" sz="2200" b="1" dirty="0"/>
              <a:t>Methodology - Residual Network</a:t>
            </a:r>
            <a:endParaRPr lang="ko-KR" altLang="en-US" sz="2200" b="1" dirty="0">
              <a:effectLst>
                <a:outerShdw blurRad="38100" dist="38100" dir="2700000" algn="tl">
                  <a:srgbClr val="000000">
                    <a:alpha val="43137"/>
                  </a:srgbClr>
                </a:outerShdw>
              </a:effectLst>
            </a:endParaRPr>
          </a:p>
        </p:txBody>
      </p:sp>
      <p:sp>
        <p:nvSpPr>
          <p:cNvPr id="3" name="슬라이드 번호 개체 틀 2">
            <a:extLst>
              <a:ext uri="{FF2B5EF4-FFF2-40B4-BE49-F238E27FC236}">
                <a16:creationId xmlns:a16="http://schemas.microsoft.com/office/drawing/2014/main" id="{941793A6-ED28-4380-915E-20C2EDDDA681}"/>
              </a:ext>
            </a:extLst>
          </p:cNvPr>
          <p:cNvSpPr>
            <a:spLocks noGrp="1"/>
          </p:cNvSpPr>
          <p:nvPr>
            <p:ph type="sldNum" sz="quarter" idx="12"/>
          </p:nvPr>
        </p:nvSpPr>
        <p:spPr>
          <a:xfrm>
            <a:off x="9236765" y="182831"/>
            <a:ext cx="2743200" cy="365125"/>
          </a:xfrm>
        </p:spPr>
        <p:txBody>
          <a:bodyPr/>
          <a:lstStyle/>
          <a:p>
            <a:fld id="{A383134D-030D-412B-B728-4E6C1EEDA10F}" type="slidenum">
              <a:rPr lang="ko-KR" altLang="en-US" smtClean="0"/>
              <a:t>17</a:t>
            </a:fld>
            <a:endParaRPr lang="ko-KR" altLang="en-US"/>
          </a:p>
        </p:txBody>
      </p:sp>
    </p:spTree>
    <p:extLst>
      <p:ext uri="{BB962C8B-B14F-4D97-AF65-F5344CB8AC3E}">
        <p14:creationId xmlns:p14="http://schemas.microsoft.com/office/powerpoint/2010/main" val="2115806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4157677" cy="430887"/>
          </a:xfrm>
          <a:prstGeom prst="rect">
            <a:avLst/>
          </a:prstGeom>
          <a:noFill/>
        </p:spPr>
        <p:txBody>
          <a:bodyPr wrap="none" rtlCol="0">
            <a:spAutoFit/>
          </a:bodyPr>
          <a:lstStyle/>
          <a:p>
            <a:r>
              <a:rPr lang="en-US" altLang="ko-KR" sz="2200" b="1" dirty="0"/>
              <a:t>Methodology - VGG Network</a:t>
            </a:r>
            <a:endParaRPr lang="ko-KR" altLang="en-US" sz="2200" b="1" dirty="0">
              <a:effectLst>
                <a:outerShdw blurRad="38100" dist="38100" dir="2700000" algn="tl">
                  <a:srgbClr val="000000">
                    <a:alpha val="43137"/>
                  </a:srgbClr>
                </a:outerShdw>
              </a:effectLst>
            </a:endParaRPr>
          </a:p>
        </p:txBody>
      </p:sp>
      <p:pic>
        <p:nvPicPr>
          <p:cNvPr id="16386" name="Picture 2">
            <a:extLst>
              <a:ext uri="{FF2B5EF4-FFF2-40B4-BE49-F238E27FC236}">
                <a16:creationId xmlns:a16="http://schemas.microsoft.com/office/drawing/2014/main" id="{29A66B03-B320-475C-A38F-B935DDD1A8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765" y="1180699"/>
            <a:ext cx="4800600" cy="534478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29E30AB2-E608-467D-B3B4-33CCE83A99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9700" y="1180699"/>
            <a:ext cx="4405885" cy="2275918"/>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E3241BBD-0B5B-4E4B-962A-5100CAD640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3878890"/>
            <a:ext cx="4405886" cy="2275918"/>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8BB6788E-9D07-43D2-BCEF-A417A615D8D1}"/>
              </a:ext>
            </a:extLst>
          </p:cNvPr>
          <p:cNvSpPr>
            <a:spLocks noGrp="1"/>
          </p:cNvSpPr>
          <p:nvPr>
            <p:ph type="sldNum" sz="quarter" idx="12"/>
          </p:nvPr>
        </p:nvSpPr>
        <p:spPr>
          <a:xfrm>
            <a:off x="9236765" y="182831"/>
            <a:ext cx="2743200" cy="365125"/>
          </a:xfrm>
        </p:spPr>
        <p:txBody>
          <a:bodyPr/>
          <a:lstStyle/>
          <a:p>
            <a:fld id="{A383134D-030D-412B-B728-4E6C1EEDA10F}" type="slidenum">
              <a:rPr lang="ko-KR" altLang="en-US" smtClean="0"/>
              <a:t>18</a:t>
            </a:fld>
            <a:endParaRPr lang="ko-KR" altLang="en-US" dirty="0"/>
          </a:p>
        </p:txBody>
      </p:sp>
    </p:spTree>
    <p:extLst>
      <p:ext uri="{BB962C8B-B14F-4D97-AF65-F5344CB8AC3E}">
        <p14:creationId xmlns:p14="http://schemas.microsoft.com/office/powerpoint/2010/main" val="4093578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4387996" cy="430887"/>
          </a:xfrm>
          <a:prstGeom prst="rect">
            <a:avLst/>
          </a:prstGeom>
          <a:noFill/>
        </p:spPr>
        <p:txBody>
          <a:bodyPr wrap="none" rtlCol="0">
            <a:spAutoFit/>
          </a:bodyPr>
          <a:lstStyle/>
          <a:p>
            <a:r>
              <a:rPr lang="en-US" altLang="ko-KR" sz="2200" b="1" dirty="0"/>
              <a:t>Methodology – Random Forest</a:t>
            </a:r>
            <a:endParaRPr lang="ko-KR" altLang="en-US" sz="2200" b="1" dirty="0">
              <a:effectLst>
                <a:outerShdw blurRad="38100" dist="38100" dir="2700000" algn="tl">
                  <a:srgbClr val="000000">
                    <a:alpha val="43137"/>
                  </a:srgbClr>
                </a:outerShdw>
              </a:effectLst>
            </a:endParaRPr>
          </a:p>
        </p:txBody>
      </p:sp>
      <p:pic>
        <p:nvPicPr>
          <p:cNvPr id="8" name="Picture 10">
            <a:extLst>
              <a:ext uri="{FF2B5EF4-FFF2-40B4-BE49-F238E27FC236}">
                <a16:creationId xmlns:a16="http://schemas.microsoft.com/office/drawing/2014/main" id="{C68564DB-6500-43F3-94F0-570BF28777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002" r="14552"/>
          <a:stretch/>
        </p:blipFill>
        <p:spPr bwMode="auto">
          <a:xfrm>
            <a:off x="0" y="961340"/>
            <a:ext cx="7734301" cy="58439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4B95CE-FAB4-45A7-9049-49BB470B3E9F}"/>
              </a:ext>
            </a:extLst>
          </p:cNvPr>
          <p:cNvSpPr txBox="1"/>
          <p:nvPr/>
        </p:nvSpPr>
        <p:spPr>
          <a:xfrm>
            <a:off x="7956550" y="2781300"/>
            <a:ext cx="4337050" cy="2533579"/>
          </a:xfrm>
          <a:prstGeom prst="rect">
            <a:avLst/>
          </a:prstGeom>
          <a:noFill/>
        </p:spPr>
        <p:txBody>
          <a:bodyPr wrap="square">
            <a:spAutoFit/>
          </a:bodyPr>
          <a:lstStyle/>
          <a:p>
            <a:pPr algn="l">
              <a:lnSpc>
                <a:spcPct val="150000"/>
              </a:lnSpc>
              <a:buFont typeface="Arial" panose="020B0604020202020204" pitchFamily="34" charset="0"/>
              <a:buChar char="•"/>
            </a:pPr>
            <a:r>
              <a:rPr lang="ko-KR" altLang="en-US" b="0" i="0" dirty="0">
                <a:solidFill>
                  <a:srgbClr val="202122"/>
                </a:solidFill>
                <a:effectLst/>
                <a:latin typeface="Arial" panose="020B0604020202020204" pitchFamily="34" charset="0"/>
              </a:rPr>
              <a:t>월등히 높은 정확성</a:t>
            </a:r>
          </a:p>
          <a:p>
            <a:pPr algn="l">
              <a:lnSpc>
                <a:spcPct val="150000"/>
              </a:lnSpc>
              <a:buFont typeface="Arial" panose="020B0604020202020204" pitchFamily="34" charset="0"/>
              <a:buChar char="•"/>
            </a:pPr>
            <a:r>
              <a:rPr lang="ko-KR" altLang="en-US" b="0" i="0" dirty="0">
                <a:solidFill>
                  <a:srgbClr val="202122"/>
                </a:solidFill>
                <a:effectLst/>
                <a:latin typeface="Arial" panose="020B0604020202020204" pitchFamily="34" charset="0"/>
              </a:rPr>
              <a:t>간편하고 빠른 학습 및 테스트</a:t>
            </a:r>
          </a:p>
          <a:p>
            <a:pPr algn="l">
              <a:lnSpc>
                <a:spcPct val="150000"/>
              </a:lnSpc>
              <a:buFont typeface="Arial" panose="020B0604020202020204" pitchFamily="34" charset="0"/>
              <a:buChar char="•"/>
            </a:pPr>
            <a:r>
              <a:rPr lang="ko-KR" altLang="en-US" b="0" i="0" dirty="0">
                <a:solidFill>
                  <a:srgbClr val="202122"/>
                </a:solidFill>
                <a:effectLst/>
                <a:latin typeface="Arial" panose="020B0604020202020204" pitchFamily="34" charset="0"/>
              </a:rPr>
              <a:t>변수 소거 없이 수천 개의 입력 변수가능</a:t>
            </a:r>
          </a:p>
          <a:p>
            <a:pPr algn="l">
              <a:lnSpc>
                <a:spcPct val="150000"/>
              </a:lnSpc>
              <a:buFont typeface="Arial" panose="020B0604020202020204" pitchFamily="34" charset="0"/>
              <a:buChar char="•"/>
            </a:pPr>
            <a:r>
              <a:rPr lang="ko-KR" altLang="en-US" b="0" i="0" dirty="0">
                <a:solidFill>
                  <a:srgbClr val="202122"/>
                </a:solidFill>
                <a:effectLst/>
                <a:latin typeface="Arial" panose="020B0604020202020204" pitchFamily="34" charset="0"/>
              </a:rPr>
              <a:t>임의화를 통한 좋은 일반화 성능</a:t>
            </a:r>
          </a:p>
          <a:p>
            <a:pPr algn="l">
              <a:lnSpc>
                <a:spcPct val="150000"/>
              </a:lnSpc>
              <a:buFont typeface="Arial" panose="020B0604020202020204" pitchFamily="34" charset="0"/>
              <a:buChar char="•"/>
            </a:pPr>
            <a:r>
              <a:rPr lang="ko-KR" altLang="en-US" b="0" i="0" dirty="0">
                <a:solidFill>
                  <a:srgbClr val="202122"/>
                </a:solidFill>
                <a:effectLst/>
                <a:latin typeface="Arial" panose="020B0604020202020204" pitchFamily="34" charset="0"/>
              </a:rPr>
              <a:t>다중 클래스 알고리즘 특성</a:t>
            </a:r>
            <a:endParaRPr lang="en-US" altLang="ko-KR" b="0" i="0" dirty="0">
              <a:solidFill>
                <a:srgbClr val="202122"/>
              </a:solidFill>
              <a:effectLst/>
              <a:latin typeface="Arial" panose="020B0604020202020204" pitchFamily="34" charset="0"/>
            </a:endParaRPr>
          </a:p>
          <a:p>
            <a:pPr algn="l">
              <a:lnSpc>
                <a:spcPct val="150000"/>
              </a:lnSpc>
              <a:buFont typeface="Arial" panose="020B0604020202020204" pitchFamily="34" charset="0"/>
              <a:buChar char="•"/>
            </a:pPr>
            <a:r>
              <a:rPr lang="en-US" altLang="ko-KR" b="0" i="0" dirty="0">
                <a:effectLst/>
                <a:latin typeface="Arial" panose="020B0604020202020204" pitchFamily="34" charset="0"/>
              </a:rPr>
              <a:t>Bagging </a:t>
            </a:r>
            <a:r>
              <a:rPr lang="ko-KR" altLang="en-US" dirty="0">
                <a:latin typeface="Arial" panose="020B0604020202020204" pitchFamily="34" charset="0"/>
              </a:rPr>
              <a:t>방지</a:t>
            </a:r>
            <a:endParaRPr lang="ko-KR" altLang="en-US" b="0" i="0" dirty="0">
              <a:effectLst/>
              <a:latin typeface="Arial" panose="020B0604020202020204" pitchFamily="34" charset="0"/>
            </a:endParaRPr>
          </a:p>
        </p:txBody>
      </p:sp>
      <p:sp>
        <p:nvSpPr>
          <p:cNvPr id="2" name="슬라이드 번호 개체 틀 1">
            <a:extLst>
              <a:ext uri="{FF2B5EF4-FFF2-40B4-BE49-F238E27FC236}">
                <a16:creationId xmlns:a16="http://schemas.microsoft.com/office/drawing/2014/main" id="{20FFEBE5-8BA5-4E71-B2B8-ECBD3F916692}"/>
              </a:ext>
            </a:extLst>
          </p:cNvPr>
          <p:cNvSpPr>
            <a:spLocks noGrp="1"/>
          </p:cNvSpPr>
          <p:nvPr>
            <p:ph type="sldNum" sz="quarter" idx="12"/>
          </p:nvPr>
        </p:nvSpPr>
        <p:spPr>
          <a:xfrm>
            <a:off x="9236765" y="149950"/>
            <a:ext cx="2743200" cy="365125"/>
          </a:xfrm>
        </p:spPr>
        <p:txBody>
          <a:bodyPr/>
          <a:lstStyle/>
          <a:p>
            <a:fld id="{A383134D-030D-412B-B728-4E6C1EEDA10F}" type="slidenum">
              <a:rPr lang="ko-KR" altLang="en-US" smtClean="0"/>
              <a:t>19</a:t>
            </a:fld>
            <a:endParaRPr lang="ko-KR" altLang="en-US"/>
          </a:p>
        </p:txBody>
      </p:sp>
    </p:spTree>
    <p:extLst>
      <p:ext uri="{BB962C8B-B14F-4D97-AF65-F5344CB8AC3E}">
        <p14:creationId xmlns:p14="http://schemas.microsoft.com/office/powerpoint/2010/main" val="45747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2" name="직선 연결선 1">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489527" y="6311398"/>
            <a:ext cx="11274581" cy="369332"/>
          </a:xfrm>
          <a:prstGeom prst="rect">
            <a:avLst/>
          </a:prstGeom>
        </p:spPr>
        <p:txBody>
          <a:bodyPr wrap="square">
            <a:spAutoFit/>
          </a:bodyPr>
          <a:lstStyle/>
          <a:p>
            <a:r>
              <a:rPr lang="en-US" altLang="ko-KR" i="1" dirty="0">
                <a:solidFill>
                  <a:schemeClr val="bg1">
                    <a:lumMod val="65000"/>
                  </a:schemeClr>
                </a:solidFill>
                <a:latin typeface="+mj-lt"/>
              </a:rPr>
              <a:t>#</a:t>
            </a:r>
            <a:r>
              <a:rPr lang="ko-KR" altLang="en-US" i="1" dirty="0" err="1">
                <a:solidFill>
                  <a:schemeClr val="bg1">
                    <a:lumMod val="65000"/>
                  </a:schemeClr>
                </a:solidFill>
                <a:latin typeface="+mj-lt"/>
              </a:rPr>
              <a:t>StockMarket</a:t>
            </a:r>
            <a:r>
              <a:rPr lang="en-US" altLang="ko-KR" i="1" dirty="0">
                <a:solidFill>
                  <a:schemeClr val="bg1">
                    <a:lumMod val="65000"/>
                  </a:schemeClr>
                </a:solidFill>
                <a:latin typeface="+mj-lt"/>
              </a:rPr>
              <a:t>_</a:t>
            </a:r>
            <a:r>
              <a:rPr lang="ko-KR" altLang="en-US" i="1" dirty="0" err="1">
                <a:solidFill>
                  <a:schemeClr val="bg1">
                    <a:lumMod val="65000"/>
                  </a:schemeClr>
                </a:solidFill>
                <a:latin typeface="+mj-lt"/>
              </a:rPr>
              <a:t>Prediction</a:t>
            </a:r>
            <a:r>
              <a:rPr lang="ko-KR" altLang="en-US" i="1" dirty="0">
                <a:solidFill>
                  <a:schemeClr val="bg1">
                    <a:lumMod val="65000"/>
                  </a:schemeClr>
                </a:solidFill>
                <a:latin typeface="+mj-lt"/>
              </a:rPr>
              <a:t>  </a:t>
            </a:r>
            <a:r>
              <a:rPr lang="en-US" altLang="ko-KR" i="1" dirty="0">
                <a:solidFill>
                  <a:schemeClr val="bg1">
                    <a:lumMod val="65000"/>
                  </a:schemeClr>
                </a:solidFill>
                <a:latin typeface="+mj-lt"/>
              </a:rPr>
              <a:t>#</a:t>
            </a:r>
            <a:r>
              <a:rPr lang="ko-KR" altLang="en-US" i="1" dirty="0" err="1">
                <a:solidFill>
                  <a:schemeClr val="bg1">
                    <a:lumMod val="65000"/>
                  </a:schemeClr>
                </a:solidFill>
                <a:latin typeface="+mj-lt"/>
              </a:rPr>
              <a:t>Convolutional</a:t>
            </a:r>
            <a:r>
              <a:rPr lang="en-US" altLang="ko-KR" i="1" dirty="0">
                <a:solidFill>
                  <a:schemeClr val="bg1">
                    <a:lumMod val="65000"/>
                  </a:schemeClr>
                </a:solidFill>
                <a:latin typeface="+mj-lt"/>
              </a:rPr>
              <a:t>_</a:t>
            </a:r>
            <a:r>
              <a:rPr lang="ko-KR" altLang="en-US" i="1" dirty="0" err="1">
                <a:solidFill>
                  <a:schemeClr val="bg1">
                    <a:lumMod val="65000"/>
                  </a:schemeClr>
                </a:solidFill>
                <a:latin typeface="+mj-lt"/>
              </a:rPr>
              <a:t>Neural</a:t>
            </a:r>
            <a:r>
              <a:rPr lang="en-US" altLang="ko-KR" i="1" dirty="0">
                <a:solidFill>
                  <a:schemeClr val="bg1">
                    <a:lumMod val="65000"/>
                  </a:schemeClr>
                </a:solidFill>
                <a:latin typeface="+mj-lt"/>
              </a:rPr>
              <a:t>_</a:t>
            </a:r>
            <a:r>
              <a:rPr lang="ko-KR" altLang="en-US" i="1" dirty="0">
                <a:solidFill>
                  <a:schemeClr val="bg1">
                    <a:lumMod val="65000"/>
                  </a:schemeClr>
                </a:solidFill>
                <a:latin typeface="+mj-lt"/>
              </a:rPr>
              <a:t>Network  </a:t>
            </a:r>
            <a:r>
              <a:rPr lang="en-US" altLang="ko-KR" i="1" dirty="0">
                <a:solidFill>
                  <a:schemeClr val="bg1">
                    <a:lumMod val="65000"/>
                  </a:schemeClr>
                </a:solidFill>
                <a:latin typeface="+mj-lt"/>
              </a:rPr>
              <a:t>#</a:t>
            </a:r>
            <a:r>
              <a:rPr lang="ko-KR" altLang="en-US" i="1" dirty="0" err="1">
                <a:solidFill>
                  <a:schemeClr val="bg1">
                    <a:lumMod val="65000"/>
                  </a:schemeClr>
                </a:solidFill>
                <a:latin typeface="+mj-lt"/>
              </a:rPr>
              <a:t>Residual</a:t>
            </a:r>
            <a:r>
              <a:rPr lang="en-US" altLang="ko-KR" i="1" dirty="0">
                <a:solidFill>
                  <a:schemeClr val="bg1">
                    <a:lumMod val="65000"/>
                  </a:schemeClr>
                </a:solidFill>
                <a:latin typeface="+mj-lt"/>
              </a:rPr>
              <a:t>_</a:t>
            </a:r>
            <a:r>
              <a:rPr lang="ko-KR" altLang="en-US" i="1" dirty="0">
                <a:solidFill>
                  <a:schemeClr val="bg1">
                    <a:lumMod val="65000"/>
                  </a:schemeClr>
                </a:solidFill>
                <a:latin typeface="+mj-lt"/>
              </a:rPr>
              <a:t>Network  </a:t>
            </a:r>
            <a:r>
              <a:rPr lang="en-US" altLang="ko-KR" i="1" dirty="0">
                <a:solidFill>
                  <a:schemeClr val="bg1">
                    <a:lumMod val="65000"/>
                  </a:schemeClr>
                </a:solidFill>
                <a:latin typeface="+mj-lt"/>
              </a:rPr>
              <a:t>#</a:t>
            </a:r>
            <a:r>
              <a:rPr lang="ko-KR" altLang="en-US" i="1" dirty="0" err="1">
                <a:solidFill>
                  <a:schemeClr val="bg1">
                    <a:lumMod val="65000"/>
                  </a:schemeClr>
                </a:solidFill>
                <a:latin typeface="+mj-lt"/>
              </a:rPr>
              <a:t>Candlestick</a:t>
            </a:r>
            <a:r>
              <a:rPr lang="en-US" altLang="ko-KR" i="1" dirty="0">
                <a:solidFill>
                  <a:schemeClr val="bg1">
                    <a:lumMod val="65000"/>
                  </a:schemeClr>
                </a:solidFill>
                <a:latin typeface="+mj-lt"/>
              </a:rPr>
              <a:t>_</a:t>
            </a:r>
            <a:r>
              <a:rPr lang="ko-KR" altLang="en-US" i="1" dirty="0" err="1">
                <a:solidFill>
                  <a:schemeClr val="bg1">
                    <a:lumMod val="65000"/>
                  </a:schemeClr>
                </a:solidFill>
                <a:latin typeface="+mj-lt"/>
              </a:rPr>
              <a:t>Char</a:t>
            </a:r>
            <a:r>
              <a:rPr lang="en-US" altLang="ko-KR" i="1" dirty="0">
                <a:solidFill>
                  <a:schemeClr val="bg1">
                    <a:lumMod val="65000"/>
                  </a:schemeClr>
                </a:solidFill>
                <a:latin typeface="+mj-lt"/>
              </a:rPr>
              <a:t>t</a:t>
            </a:r>
            <a:endParaRPr lang="ko-KR" altLang="en-US" i="1" dirty="0">
              <a:solidFill>
                <a:schemeClr val="bg1">
                  <a:lumMod val="65000"/>
                </a:schemeClr>
              </a:solidFill>
              <a:latin typeface="+mj-lt"/>
            </a:endParaRPr>
          </a:p>
        </p:txBody>
      </p:sp>
      <p:sp>
        <p:nvSpPr>
          <p:cNvPr id="3" name="TextBox 2"/>
          <p:cNvSpPr txBox="1"/>
          <p:nvPr/>
        </p:nvSpPr>
        <p:spPr>
          <a:xfrm>
            <a:off x="489527" y="332513"/>
            <a:ext cx="1309974" cy="430887"/>
          </a:xfrm>
          <a:prstGeom prst="rect">
            <a:avLst/>
          </a:prstGeom>
          <a:noFill/>
        </p:spPr>
        <p:txBody>
          <a:bodyPr wrap="none" rtlCol="0">
            <a:spAutoFit/>
          </a:bodyPr>
          <a:lstStyle/>
          <a:p>
            <a:r>
              <a:rPr lang="en-US" altLang="ko-KR" sz="2200" b="1" dirty="0"/>
              <a:t>Abstract</a:t>
            </a:r>
            <a:endParaRPr lang="ko-KR" altLang="en-US" sz="2200" b="1" dirty="0"/>
          </a:p>
        </p:txBody>
      </p:sp>
      <p:pic>
        <p:nvPicPr>
          <p:cNvPr id="1028" name="Picture 4" descr="https://steemitimages.com/640x0/https:/cdn.steemitimages.com/DQmNUsKHUbVALDKjMfdUE1QPqhUsYv8wNe3PeyANUzhgVGA/im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884" y="1383519"/>
            <a:ext cx="4024370" cy="313731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6613500" y="4955048"/>
            <a:ext cx="4012754" cy="646331"/>
          </a:xfrm>
          <a:prstGeom prst="rect">
            <a:avLst/>
          </a:prstGeom>
        </p:spPr>
        <p:txBody>
          <a:bodyPr wrap="square">
            <a:spAutoFit/>
          </a:bodyPr>
          <a:lstStyle/>
          <a:p>
            <a:r>
              <a:rPr lang="ko-KR" altLang="en-US" dirty="0">
                <a:solidFill>
                  <a:srgbClr val="333333"/>
                </a:solidFill>
                <a:latin typeface="HY목각파임B" panose="02030600000101010101" pitchFamily="18" charset="-127"/>
                <a:ea typeface="HY목각파임B" panose="02030600000101010101" pitchFamily="18" charset="-127"/>
              </a:rPr>
              <a:t>의존하지 말아야 할 한 가지가 있다면</a:t>
            </a:r>
            <a:r>
              <a:rPr lang="en-US" altLang="ko-KR" dirty="0">
                <a:solidFill>
                  <a:srgbClr val="333333"/>
                </a:solidFill>
                <a:latin typeface="HY목각파임B" panose="02030600000101010101" pitchFamily="18" charset="-127"/>
                <a:ea typeface="HY목각파임B" panose="02030600000101010101" pitchFamily="18" charset="-127"/>
              </a:rPr>
              <a:t>, </a:t>
            </a:r>
          </a:p>
          <a:p>
            <a:r>
              <a:rPr lang="ko-KR" altLang="en-US" dirty="0">
                <a:solidFill>
                  <a:srgbClr val="333333"/>
                </a:solidFill>
                <a:latin typeface="HY목각파임B" panose="02030600000101010101" pitchFamily="18" charset="-127"/>
                <a:ea typeface="HY목각파임B" panose="02030600000101010101" pitchFamily="18" charset="-127"/>
              </a:rPr>
              <a:t>그것은 바로 예측이다</a:t>
            </a:r>
            <a:r>
              <a:rPr lang="en-US" altLang="ko-KR" dirty="0">
                <a:solidFill>
                  <a:srgbClr val="333333"/>
                </a:solidFill>
                <a:latin typeface="HY목각파임B" panose="02030600000101010101" pitchFamily="18" charset="-127"/>
                <a:ea typeface="HY목각파임B" panose="02030600000101010101" pitchFamily="18" charset="-127"/>
              </a:rPr>
              <a:t>.</a:t>
            </a:r>
            <a:endParaRPr lang="ko-KR" altLang="en-US" dirty="0">
              <a:latin typeface="HY목각파임B" panose="02030600000101010101" pitchFamily="18" charset="-127"/>
              <a:ea typeface="HY목각파임B" panose="02030600000101010101" pitchFamily="18" charset="-127"/>
            </a:endParaRPr>
          </a:p>
        </p:txBody>
      </p:sp>
      <p:pic>
        <p:nvPicPr>
          <p:cNvPr id="1026" name="Picture 2">
            <a:extLst>
              <a:ext uri="{FF2B5EF4-FFF2-40B4-BE49-F238E27FC236}">
                <a16:creationId xmlns:a16="http://schemas.microsoft.com/office/drawing/2014/main" id="{FC440AAA-7864-4C71-B0D3-0BFE7690A7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3000" y="1043161"/>
            <a:ext cx="4021207" cy="5014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슬라이드 번호 개체 틀 3">
            <a:extLst>
              <a:ext uri="{FF2B5EF4-FFF2-40B4-BE49-F238E27FC236}">
                <a16:creationId xmlns:a16="http://schemas.microsoft.com/office/drawing/2014/main" id="{BBDA820C-E940-4EA0-AEFE-DC789D241A18}"/>
              </a:ext>
            </a:extLst>
          </p:cNvPr>
          <p:cNvSpPr>
            <a:spLocks noGrp="1"/>
          </p:cNvSpPr>
          <p:nvPr>
            <p:ph type="sldNum" sz="quarter" idx="12"/>
          </p:nvPr>
        </p:nvSpPr>
        <p:spPr>
          <a:xfrm>
            <a:off x="9254654" y="234263"/>
            <a:ext cx="2743200" cy="365125"/>
          </a:xfrm>
        </p:spPr>
        <p:txBody>
          <a:bodyPr/>
          <a:lstStyle/>
          <a:p>
            <a:fld id="{A383134D-030D-412B-B728-4E6C1EEDA10F}" type="slidenum">
              <a:rPr lang="ko-KR" altLang="en-US" smtClean="0"/>
              <a:t>2</a:t>
            </a:fld>
            <a:endParaRPr lang="ko-KR" altLang="en-US" dirty="0"/>
          </a:p>
        </p:txBody>
      </p:sp>
    </p:spTree>
    <p:extLst>
      <p:ext uri="{BB962C8B-B14F-4D97-AF65-F5344CB8AC3E}">
        <p14:creationId xmlns:p14="http://schemas.microsoft.com/office/powerpoint/2010/main" val="2193692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50C1D212-83E2-4D54-8A84-12481F34DFAA}"/>
              </a:ext>
            </a:extLst>
          </p:cNvPr>
          <p:cNvPicPr>
            <a:picLocks noChangeAspect="1"/>
          </p:cNvPicPr>
          <p:nvPr/>
        </p:nvPicPr>
        <p:blipFill>
          <a:blip r:embed="rId3"/>
          <a:stretch>
            <a:fillRect/>
          </a:stretch>
        </p:blipFill>
        <p:spPr>
          <a:xfrm>
            <a:off x="6580747" y="4728588"/>
            <a:ext cx="5471553" cy="2073953"/>
          </a:xfrm>
          <a:prstGeom prst="rect">
            <a:avLst/>
          </a:prstGeom>
        </p:spPr>
      </p:pic>
      <p:pic>
        <p:nvPicPr>
          <p:cNvPr id="6" name="Picture 2" descr="차트 기술분석 실전 매매 기법 Part2. '캔들'을 활용한 필승 매매 - 인프런 | 강의"/>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5175135" cy="430887"/>
          </a:xfrm>
          <a:prstGeom prst="rect">
            <a:avLst/>
          </a:prstGeom>
          <a:noFill/>
        </p:spPr>
        <p:txBody>
          <a:bodyPr wrap="none" rtlCol="0">
            <a:spAutoFit/>
          </a:bodyPr>
          <a:lstStyle/>
          <a:p>
            <a:r>
              <a:rPr lang="en-US" altLang="ko-KR" sz="2200" b="1" dirty="0"/>
              <a:t>Methodology – K-Nearest Neighbors</a:t>
            </a:r>
            <a:endParaRPr lang="ko-KR" altLang="en-US" sz="2200" b="1" dirty="0">
              <a:effectLst>
                <a:outerShdw blurRad="38100" dist="38100" dir="2700000" algn="tl">
                  <a:srgbClr val="000000">
                    <a:alpha val="43137"/>
                  </a:srgbClr>
                </a:outerShdw>
              </a:effectLst>
            </a:endParaRPr>
          </a:p>
        </p:txBody>
      </p:sp>
      <p:pic>
        <p:nvPicPr>
          <p:cNvPr id="17410" name="Picture 2">
            <a:extLst>
              <a:ext uri="{FF2B5EF4-FFF2-40B4-BE49-F238E27FC236}">
                <a16:creationId xmlns:a16="http://schemas.microsoft.com/office/drawing/2014/main" id="{BC73A225-5131-46FD-B06B-B98120BE6F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64536"/>
            <a:ext cx="12192000" cy="3834463"/>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a:extLst>
              <a:ext uri="{FF2B5EF4-FFF2-40B4-BE49-F238E27FC236}">
                <a16:creationId xmlns:a16="http://schemas.microsoft.com/office/drawing/2014/main" id="{8C0B406B-2534-41A2-92C0-4C566CC2A4DD}"/>
              </a:ext>
            </a:extLst>
          </p:cNvPr>
          <p:cNvPicPr>
            <a:picLocks noChangeAspect="1"/>
          </p:cNvPicPr>
          <p:nvPr/>
        </p:nvPicPr>
        <p:blipFill rotWithShape="1">
          <a:blip r:embed="rId7"/>
          <a:srcRect l="1681" t="16263" r="51610" b="11708"/>
          <a:stretch/>
        </p:blipFill>
        <p:spPr>
          <a:xfrm>
            <a:off x="768927" y="4763034"/>
            <a:ext cx="3367893" cy="1861511"/>
          </a:xfrm>
          <a:prstGeom prst="rect">
            <a:avLst/>
          </a:prstGeom>
        </p:spPr>
      </p:pic>
      <p:sp>
        <p:nvSpPr>
          <p:cNvPr id="2" name="슬라이드 번호 개체 틀 1">
            <a:extLst>
              <a:ext uri="{FF2B5EF4-FFF2-40B4-BE49-F238E27FC236}">
                <a16:creationId xmlns:a16="http://schemas.microsoft.com/office/drawing/2014/main" id="{B40641BC-1FE0-4045-A480-A0DC862BBA91}"/>
              </a:ext>
            </a:extLst>
          </p:cNvPr>
          <p:cNvSpPr>
            <a:spLocks noGrp="1"/>
          </p:cNvSpPr>
          <p:nvPr>
            <p:ph type="sldNum" sz="quarter" idx="12"/>
          </p:nvPr>
        </p:nvSpPr>
        <p:spPr>
          <a:xfrm>
            <a:off x="9226826" y="182831"/>
            <a:ext cx="2743200" cy="365125"/>
          </a:xfrm>
        </p:spPr>
        <p:txBody>
          <a:bodyPr/>
          <a:lstStyle/>
          <a:p>
            <a:fld id="{A383134D-030D-412B-B728-4E6C1EEDA10F}" type="slidenum">
              <a:rPr lang="ko-KR" altLang="en-US" smtClean="0"/>
              <a:t>20</a:t>
            </a:fld>
            <a:endParaRPr lang="ko-KR" altLang="en-US" dirty="0"/>
          </a:p>
        </p:txBody>
      </p:sp>
    </p:spTree>
    <p:extLst>
      <p:ext uri="{BB962C8B-B14F-4D97-AF65-F5344CB8AC3E}">
        <p14:creationId xmlns:p14="http://schemas.microsoft.com/office/powerpoint/2010/main" val="2596461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5536003" cy="430887"/>
          </a:xfrm>
          <a:prstGeom prst="rect">
            <a:avLst/>
          </a:prstGeom>
          <a:noFill/>
        </p:spPr>
        <p:txBody>
          <a:bodyPr wrap="none" rtlCol="0">
            <a:spAutoFit/>
          </a:bodyPr>
          <a:lstStyle/>
          <a:p>
            <a:r>
              <a:rPr lang="en-US" altLang="ko-KR" sz="2200" b="1" dirty="0"/>
              <a:t>Methodology – Performance Evaluation</a:t>
            </a:r>
            <a:endParaRPr lang="ko-KR" altLang="ko-KR" sz="2200" b="1" dirty="0"/>
          </a:p>
        </p:txBody>
      </p:sp>
      <p:pic>
        <p:nvPicPr>
          <p:cNvPr id="8" name="그림 7"/>
          <p:cNvPicPr/>
          <p:nvPr/>
        </p:nvPicPr>
        <p:blipFill rotWithShape="1">
          <a:blip r:embed="rId5">
            <a:extLst>
              <a:ext uri="{28A0092B-C50C-407E-A947-70E740481C1C}">
                <a14:useLocalDpi xmlns:a14="http://schemas.microsoft.com/office/drawing/2010/main" val="0"/>
              </a:ext>
            </a:extLst>
          </a:blip>
          <a:srcRect l="13793" r="3424"/>
          <a:stretch/>
        </p:blipFill>
        <p:spPr bwMode="auto">
          <a:xfrm>
            <a:off x="83127" y="1427166"/>
            <a:ext cx="6990774" cy="2928932"/>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60902134-B2B5-48D7-9E5A-EAFB5FF9603C}"/>
              </a:ext>
            </a:extLst>
          </p:cNvPr>
          <p:cNvSpPr txBox="1"/>
          <p:nvPr/>
        </p:nvSpPr>
        <p:spPr>
          <a:xfrm>
            <a:off x="6832601" y="1606035"/>
            <a:ext cx="4627613" cy="369332"/>
          </a:xfrm>
          <a:prstGeom prst="rect">
            <a:avLst/>
          </a:prstGeom>
          <a:noFill/>
        </p:spPr>
        <p:txBody>
          <a:bodyPr wrap="none" rtlCol="0">
            <a:spAutoFit/>
          </a:bodyPr>
          <a:lstStyle/>
          <a:p>
            <a:r>
              <a:rPr lang="ko-KR" altLang="en-US" dirty="0"/>
              <a:t>민감도</a:t>
            </a:r>
            <a:r>
              <a:rPr lang="en-US" altLang="ko-KR" dirty="0"/>
              <a:t>(Recall): </a:t>
            </a:r>
            <a:r>
              <a:rPr lang="ko-KR" altLang="en-US" dirty="0"/>
              <a:t>진짜를 진짜로 예측될 확률</a:t>
            </a:r>
          </a:p>
        </p:txBody>
      </p:sp>
      <p:sp>
        <p:nvSpPr>
          <p:cNvPr id="9" name="TextBox 8">
            <a:extLst>
              <a:ext uri="{FF2B5EF4-FFF2-40B4-BE49-F238E27FC236}">
                <a16:creationId xmlns:a16="http://schemas.microsoft.com/office/drawing/2014/main" id="{6D5F2C04-1486-4BFD-B0C5-A8536527C4B9}"/>
              </a:ext>
            </a:extLst>
          </p:cNvPr>
          <p:cNvSpPr txBox="1"/>
          <p:nvPr/>
        </p:nvSpPr>
        <p:spPr>
          <a:xfrm>
            <a:off x="6845301" y="2356005"/>
            <a:ext cx="5328638" cy="369332"/>
          </a:xfrm>
          <a:prstGeom prst="rect">
            <a:avLst/>
          </a:prstGeom>
          <a:noFill/>
        </p:spPr>
        <p:txBody>
          <a:bodyPr wrap="none" rtlCol="0">
            <a:spAutoFit/>
          </a:bodyPr>
          <a:lstStyle/>
          <a:p>
            <a:r>
              <a:rPr lang="ko-KR" altLang="en-US" dirty="0"/>
              <a:t>정밀도</a:t>
            </a:r>
            <a:r>
              <a:rPr lang="en-US" altLang="ko-KR" dirty="0"/>
              <a:t>(precision): </a:t>
            </a:r>
            <a:r>
              <a:rPr lang="ko-KR" altLang="en-US" dirty="0" err="1"/>
              <a:t>예측값이</a:t>
            </a:r>
            <a:r>
              <a:rPr lang="ko-KR" altLang="en-US" dirty="0"/>
              <a:t> 얼마나 맞았는지 확률</a:t>
            </a:r>
          </a:p>
        </p:txBody>
      </p:sp>
      <p:sp>
        <p:nvSpPr>
          <p:cNvPr id="10" name="TextBox 9">
            <a:extLst>
              <a:ext uri="{FF2B5EF4-FFF2-40B4-BE49-F238E27FC236}">
                <a16:creationId xmlns:a16="http://schemas.microsoft.com/office/drawing/2014/main" id="{0A84C429-BE97-4F1A-882A-827705566C4E}"/>
              </a:ext>
            </a:extLst>
          </p:cNvPr>
          <p:cNvSpPr txBox="1"/>
          <p:nvPr/>
        </p:nvSpPr>
        <p:spPr>
          <a:xfrm>
            <a:off x="6870701" y="3016405"/>
            <a:ext cx="5234125" cy="646331"/>
          </a:xfrm>
          <a:prstGeom prst="rect">
            <a:avLst/>
          </a:prstGeom>
          <a:noFill/>
        </p:spPr>
        <p:txBody>
          <a:bodyPr wrap="none" rtlCol="0">
            <a:spAutoFit/>
          </a:bodyPr>
          <a:lstStyle/>
          <a:p>
            <a:r>
              <a:rPr lang="ko-KR" altLang="en-US" dirty="0"/>
              <a:t>정확도 </a:t>
            </a:r>
            <a:r>
              <a:rPr lang="en-US" altLang="ko-KR" dirty="0"/>
              <a:t>(accuracy): </a:t>
            </a:r>
          </a:p>
          <a:p>
            <a:r>
              <a:rPr lang="ko-KR" altLang="en-US" dirty="0" err="1"/>
              <a:t>예측값과와</a:t>
            </a:r>
            <a:r>
              <a:rPr lang="ko-KR" altLang="en-US" dirty="0"/>
              <a:t> </a:t>
            </a:r>
            <a:r>
              <a:rPr lang="ko-KR" altLang="en-US" dirty="0" err="1"/>
              <a:t>실제값이</a:t>
            </a:r>
            <a:r>
              <a:rPr lang="ko-KR" altLang="en-US" dirty="0"/>
              <a:t> 맞은 건수 </a:t>
            </a:r>
            <a:r>
              <a:rPr lang="en-US" altLang="ko-KR" dirty="0"/>
              <a:t>/ </a:t>
            </a:r>
            <a:r>
              <a:rPr lang="ko-KR" altLang="en-US" dirty="0"/>
              <a:t>전체 데이터 수</a:t>
            </a:r>
          </a:p>
        </p:txBody>
      </p:sp>
      <p:sp>
        <p:nvSpPr>
          <p:cNvPr id="11" name="TextBox 10">
            <a:extLst>
              <a:ext uri="{FF2B5EF4-FFF2-40B4-BE49-F238E27FC236}">
                <a16:creationId xmlns:a16="http://schemas.microsoft.com/office/drawing/2014/main" id="{172AD7B6-C060-42C1-AC96-E10390C3FA47}"/>
              </a:ext>
            </a:extLst>
          </p:cNvPr>
          <p:cNvSpPr txBox="1"/>
          <p:nvPr/>
        </p:nvSpPr>
        <p:spPr>
          <a:xfrm>
            <a:off x="6883401" y="3714905"/>
            <a:ext cx="5067299" cy="2031325"/>
          </a:xfrm>
          <a:prstGeom prst="rect">
            <a:avLst/>
          </a:prstGeom>
          <a:noFill/>
        </p:spPr>
        <p:txBody>
          <a:bodyPr wrap="square" rtlCol="0">
            <a:spAutoFit/>
          </a:bodyPr>
          <a:lstStyle/>
          <a:p>
            <a:r>
              <a:rPr lang="en-US" altLang="ko-KR" sz="1800" b="0" i="0" kern="1200" dirty="0">
                <a:solidFill>
                  <a:schemeClr val="tx1"/>
                </a:solidFill>
                <a:effectLst/>
                <a:latin typeface="+mn-lt"/>
                <a:ea typeface="+mn-ea"/>
                <a:cs typeface="+mn-cs"/>
              </a:rPr>
              <a:t>Matthew</a:t>
            </a:r>
            <a:r>
              <a:rPr lang="ko-KR" altLang="en-US" dirty="0"/>
              <a:t> </a:t>
            </a:r>
            <a:r>
              <a:rPr lang="ko-KR" altLang="en-US" sz="1800" b="0" i="0" kern="1200" dirty="0">
                <a:solidFill>
                  <a:schemeClr val="tx1"/>
                </a:solidFill>
                <a:effectLst/>
                <a:latin typeface="+mn-lt"/>
                <a:ea typeface="+mn-ea"/>
                <a:cs typeface="+mn-cs"/>
              </a:rPr>
              <a:t>상관 계수 </a:t>
            </a:r>
            <a:r>
              <a:rPr lang="en-US" altLang="ko-KR" sz="1800" b="0" i="0" kern="1200" dirty="0">
                <a:solidFill>
                  <a:schemeClr val="tx1"/>
                </a:solidFill>
                <a:effectLst/>
                <a:latin typeface="+mn-lt"/>
                <a:ea typeface="+mn-ea"/>
                <a:cs typeface="+mn-cs"/>
              </a:rPr>
              <a:t>(MCC):</a:t>
            </a:r>
            <a:r>
              <a:rPr lang="ko-KR" altLang="en-US" sz="1800" b="0" i="0" kern="1200" dirty="0">
                <a:solidFill>
                  <a:schemeClr val="tx1"/>
                </a:solidFill>
                <a:effectLst/>
                <a:latin typeface="+mn-lt"/>
                <a:ea typeface="+mn-ea"/>
                <a:cs typeface="+mn-cs"/>
              </a:rPr>
              <a:t> </a:t>
            </a:r>
            <a:endParaRPr lang="en-US" altLang="ko-KR" sz="1800" b="0" i="0" kern="1200" dirty="0">
              <a:solidFill>
                <a:schemeClr val="tx1"/>
              </a:solidFill>
              <a:effectLst/>
              <a:latin typeface="+mn-lt"/>
              <a:ea typeface="+mn-ea"/>
              <a:cs typeface="+mn-cs"/>
            </a:endParaRPr>
          </a:p>
          <a:p>
            <a:endParaRPr lang="en-US" altLang="ko-KR" sz="1800" b="0" i="0" kern="1200" dirty="0">
              <a:solidFill>
                <a:schemeClr val="tx1"/>
              </a:solidFill>
              <a:effectLst/>
              <a:latin typeface="+mn-lt"/>
              <a:ea typeface="+mn-ea"/>
              <a:cs typeface="+mn-cs"/>
            </a:endParaRPr>
          </a:p>
          <a:p>
            <a:r>
              <a:rPr lang="en-US" altLang="ko-KR" b="0" i="0" dirty="0">
                <a:solidFill>
                  <a:srgbClr val="333333"/>
                </a:solidFill>
                <a:effectLst/>
                <a:latin typeface="RIDIBatang"/>
              </a:rPr>
              <a:t>phi coefficient</a:t>
            </a:r>
            <a:r>
              <a:rPr lang="ko-KR" altLang="en-US" b="0" i="0" dirty="0">
                <a:solidFill>
                  <a:srgbClr val="333333"/>
                </a:solidFill>
                <a:effectLst/>
                <a:latin typeface="RIDIBatang"/>
              </a:rPr>
              <a:t>라고도 불리는데</a:t>
            </a:r>
            <a:r>
              <a:rPr lang="en-US" altLang="ko-KR" b="0" i="0" dirty="0">
                <a:solidFill>
                  <a:srgbClr val="333333"/>
                </a:solidFill>
                <a:effectLst/>
                <a:latin typeface="RIDIBatang"/>
              </a:rPr>
              <a:t>, </a:t>
            </a:r>
            <a:r>
              <a:rPr lang="ko-KR" altLang="en-US" b="0" i="0" dirty="0">
                <a:solidFill>
                  <a:srgbClr val="333333"/>
                </a:solidFill>
                <a:effectLst/>
                <a:latin typeface="RIDIBatang"/>
              </a:rPr>
              <a:t>옳고 그름을 판별하는 이진분류</a:t>
            </a:r>
            <a:r>
              <a:rPr lang="en-US" altLang="ko-KR" b="0" i="0" dirty="0">
                <a:solidFill>
                  <a:srgbClr val="333333"/>
                </a:solidFill>
                <a:effectLst/>
                <a:latin typeface="RIDIBatang"/>
              </a:rPr>
              <a:t>(binary classification)</a:t>
            </a:r>
            <a:r>
              <a:rPr lang="ko-KR" altLang="en-US" b="0" i="0" dirty="0">
                <a:solidFill>
                  <a:srgbClr val="333333"/>
                </a:solidFill>
                <a:effectLst/>
                <a:latin typeface="RIDIBatang"/>
              </a:rPr>
              <a:t>에 사용되는 </a:t>
            </a:r>
            <a:r>
              <a:rPr lang="en-US" altLang="ko-KR" b="0" i="0" dirty="0">
                <a:solidFill>
                  <a:srgbClr val="333333"/>
                </a:solidFill>
                <a:effectLst/>
                <a:latin typeface="RIDIBatang"/>
              </a:rPr>
              <a:t>metric</a:t>
            </a:r>
            <a:r>
              <a:rPr lang="ko-KR" altLang="en-US" b="0" i="0" dirty="0">
                <a:solidFill>
                  <a:srgbClr val="333333"/>
                </a:solidFill>
                <a:effectLst/>
                <a:latin typeface="RIDIBatang"/>
              </a:rPr>
              <a:t>이다</a:t>
            </a:r>
            <a:r>
              <a:rPr lang="en-US" altLang="ko-KR" b="0" i="0" dirty="0">
                <a:solidFill>
                  <a:srgbClr val="333333"/>
                </a:solidFill>
                <a:effectLst/>
                <a:latin typeface="RIDIBatang"/>
              </a:rPr>
              <a:t>. </a:t>
            </a:r>
          </a:p>
          <a:p>
            <a:r>
              <a:rPr lang="en-US" altLang="ko-KR" b="0" i="0" dirty="0">
                <a:solidFill>
                  <a:srgbClr val="333333"/>
                </a:solidFill>
                <a:effectLst/>
                <a:latin typeface="RIDIBatang"/>
              </a:rPr>
              <a:t>-1</a:t>
            </a:r>
            <a:r>
              <a:rPr lang="ko-KR" altLang="en-US" b="0" i="0" dirty="0">
                <a:solidFill>
                  <a:srgbClr val="333333"/>
                </a:solidFill>
                <a:effectLst/>
                <a:latin typeface="RIDIBatang"/>
              </a:rPr>
              <a:t>과 </a:t>
            </a:r>
            <a:r>
              <a:rPr lang="en-US" altLang="ko-KR" b="0" i="0" dirty="0">
                <a:solidFill>
                  <a:srgbClr val="333333"/>
                </a:solidFill>
                <a:effectLst/>
                <a:latin typeface="RIDIBatang"/>
              </a:rPr>
              <a:t>1 </a:t>
            </a:r>
            <a:r>
              <a:rPr lang="ko-KR" altLang="en-US" b="0" i="0" dirty="0">
                <a:solidFill>
                  <a:srgbClr val="333333"/>
                </a:solidFill>
                <a:effectLst/>
                <a:latin typeface="RIDIBatang"/>
              </a:rPr>
              <a:t>사이의 값</a:t>
            </a:r>
            <a:endParaRPr lang="en-US" altLang="ko-KR" b="0" i="0" dirty="0">
              <a:solidFill>
                <a:srgbClr val="333333"/>
              </a:solidFill>
              <a:effectLst/>
              <a:latin typeface="RIDIBatang"/>
            </a:endParaRPr>
          </a:p>
          <a:p>
            <a:r>
              <a:rPr lang="en-US" altLang="ko-KR" b="0" i="0" dirty="0">
                <a:solidFill>
                  <a:srgbClr val="333333"/>
                </a:solidFill>
                <a:effectLst/>
                <a:latin typeface="RIDIBatang"/>
              </a:rPr>
              <a:t>1</a:t>
            </a:r>
            <a:r>
              <a:rPr lang="ko-KR" altLang="en-US" b="0" i="0" dirty="0">
                <a:solidFill>
                  <a:srgbClr val="333333"/>
                </a:solidFill>
                <a:effectLst/>
                <a:latin typeface="RIDIBatang"/>
              </a:rPr>
              <a:t>에 가까울수록 두 관측치가 비슷하다고 본다</a:t>
            </a:r>
            <a:r>
              <a:rPr lang="en-US" altLang="ko-KR" b="0" i="0" dirty="0">
                <a:solidFill>
                  <a:srgbClr val="333333"/>
                </a:solidFill>
                <a:effectLst/>
                <a:latin typeface="RIDIBatang"/>
              </a:rPr>
              <a:t>.</a:t>
            </a:r>
            <a:endParaRPr lang="ko-KR" altLang="en-US" dirty="0"/>
          </a:p>
        </p:txBody>
      </p:sp>
      <p:sp>
        <p:nvSpPr>
          <p:cNvPr id="3" name="슬라이드 번호 개체 틀 2">
            <a:extLst>
              <a:ext uri="{FF2B5EF4-FFF2-40B4-BE49-F238E27FC236}">
                <a16:creationId xmlns:a16="http://schemas.microsoft.com/office/drawing/2014/main" id="{3CF24761-CF15-4939-BBA0-36C422F59258}"/>
              </a:ext>
            </a:extLst>
          </p:cNvPr>
          <p:cNvSpPr>
            <a:spLocks noGrp="1"/>
          </p:cNvSpPr>
          <p:nvPr>
            <p:ph type="sldNum" sz="quarter" idx="12"/>
          </p:nvPr>
        </p:nvSpPr>
        <p:spPr>
          <a:xfrm>
            <a:off x="9207500" y="182831"/>
            <a:ext cx="2743200" cy="365125"/>
          </a:xfrm>
        </p:spPr>
        <p:txBody>
          <a:bodyPr/>
          <a:lstStyle/>
          <a:p>
            <a:fld id="{A383134D-030D-412B-B728-4E6C1EEDA10F}" type="slidenum">
              <a:rPr lang="ko-KR" altLang="en-US" smtClean="0"/>
              <a:t>21</a:t>
            </a:fld>
            <a:endParaRPr lang="ko-KR" altLang="en-US"/>
          </a:p>
        </p:txBody>
      </p:sp>
    </p:spTree>
    <p:extLst>
      <p:ext uri="{BB962C8B-B14F-4D97-AF65-F5344CB8AC3E}">
        <p14:creationId xmlns:p14="http://schemas.microsoft.com/office/powerpoint/2010/main" val="2655893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5095947" cy="430887"/>
          </a:xfrm>
          <a:prstGeom prst="rect">
            <a:avLst/>
          </a:prstGeom>
          <a:noFill/>
        </p:spPr>
        <p:txBody>
          <a:bodyPr wrap="none" rtlCol="0">
            <a:spAutoFit/>
          </a:bodyPr>
          <a:lstStyle/>
          <a:p>
            <a:r>
              <a:rPr lang="en-US" altLang="ko-KR" sz="2200" b="1" dirty="0"/>
              <a:t>Experimental Results and Discussion</a:t>
            </a:r>
            <a:endParaRPr lang="ko-KR" altLang="ko-KR" sz="2200" b="1" dirty="0"/>
          </a:p>
        </p:txBody>
      </p:sp>
      <p:sp>
        <p:nvSpPr>
          <p:cNvPr id="7" name="직사각형 6"/>
          <p:cNvSpPr/>
          <p:nvPr/>
        </p:nvSpPr>
        <p:spPr>
          <a:xfrm>
            <a:off x="1866900" y="1968142"/>
            <a:ext cx="8458200" cy="1200329"/>
          </a:xfrm>
          <a:prstGeom prst="rect">
            <a:avLst/>
          </a:prstGeom>
          <a:solidFill>
            <a:schemeClr val="accent6">
              <a:alpha val="50000"/>
            </a:schemeClr>
          </a:soli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dirty="0"/>
              <a:t>In this section, we perform classification based on some traditional and modem machine learning algorithms (random forest, </a:t>
            </a:r>
            <a:r>
              <a:rPr lang="en-US" altLang="ko-KR" dirty="0" err="1"/>
              <a:t>kNN</a:t>
            </a:r>
            <a:r>
              <a:rPr lang="en-US" altLang="ko-KR" dirty="0"/>
              <a:t>, residual network, VGG, CNN) and then evaluate the performance of our best classification algorithm compared to </a:t>
            </a:r>
            <a:r>
              <a:rPr lang="en-US" altLang="ko-KR" b="1" dirty="0">
                <a:solidFill>
                  <a:schemeClr val="tx1"/>
                </a:solidFill>
                <a:effectLst>
                  <a:outerShdw blurRad="38100" dist="38100" dir="2700000" algn="tl">
                    <a:srgbClr val="000000">
                      <a:alpha val="43137"/>
                    </a:srgbClr>
                  </a:outerShdw>
                </a:effectLst>
              </a:rPr>
              <a:t>three state-of-the-art methods.</a:t>
            </a:r>
            <a:endParaRPr lang="ko-KR" altLang="ko-KR" b="1" dirty="0">
              <a:solidFill>
                <a:schemeClr val="tx1"/>
              </a:solidFill>
              <a:effectLst>
                <a:outerShdw blurRad="38100" dist="38100" dir="2700000" algn="tl">
                  <a:srgbClr val="000000">
                    <a:alpha val="43137"/>
                  </a:srgbClr>
                </a:outerShdw>
              </a:effectLst>
            </a:endParaRPr>
          </a:p>
        </p:txBody>
      </p:sp>
      <p:pic>
        <p:nvPicPr>
          <p:cNvPr id="19460" name="Picture 4">
            <a:extLst>
              <a:ext uri="{FF2B5EF4-FFF2-40B4-BE49-F238E27FC236}">
                <a16:creationId xmlns:a16="http://schemas.microsoft.com/office/drawing/2014/main" id="{06944081-6853-4725-9065-121A26CBC4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528" t="33713" b="25027"/>
          <a:stretch/>
        </p:blipFill>
        <p:spPr bwMode="auto">
          <a:xfrm>
            <a:off x="1465081" y="3835399"/>
            <a:ext cx="1849438" cy="2413001"/>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F7E6381D-5EF8-465C-AE89-E5B0E91AF8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0100" y="4085755"/>
            <a:ext cx="2743200" cy="1912288"/>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a:extLst>
              <a:ext uri="{FF2B5EF4-FFF2-40B4-BE49-F238E27FC236}">
                <a16:creationId xmlns:a16="http://schemas.microsoft.com/office/drawing/2014/main" id="{FF27B0A5-B131-4810-8BA8-5387DC2D700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05750" y="4407644"/>
            <a:ext cx="3778250" cy="1268510"/>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D74AC3D3-A0B9-4AB9-8C14-29E0190894D2}"/>
              </a:ext>
            </a:extLst>
          </p:cNvPr>
          <p:cNvSpPr>
            <a:spLocks noGrp="1"/>
          </p:cNvSpPr>
          <p:nvPr>
            <p:ph type="sldNum" sz="quarter" idx="12"/>
          </p:nvPr>
        </p:nvSpPr>
        <p:spPr>
          <a:xfrm>
            <a:off x="9177130" y="212046"/>
            <a:ext cx="2743200" cy="365125"/>
          </a:xfrm>
        </p:spPr>
        <p:txBody>
          <a:bodyPr/>
          <a:lstStyle/>
          <a:p>
            <a:fld id="{A383134D-030D-412B-B728-4E6C1EEDA10F}" type="slidenum">
              <a:rPr lang="ko-KR" altLang="en-US" smtClean="0"/>
              <a:t>22</a:t>
            </a:fld>
            <a:endParaRPr lang="ko-KR" altLang="en-US" dirty="0"/>
          </a:p>
        </p:txBody>
      </p:sp>
    </p:spTree>
    <p:extLst>
      <p:ext uri="{BB962C8B-B14F-4D97-AF65-F5344CB8AC3E}">
        <p14:creationId xmlns:p14="http://schemas.microsoft.com/office/powerpoint/2010/main" val="671322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4994316" cy="430887"/>
          </a:xfrm>
          <a:prstGeom prst="rect">
            <a:avLst/>
          </a:prstGeom>
          <a:noFill/>
        </p:spPr>
        <p:txBody>
          <a:bodyPr wrap="none" rtlCol="0">
            <a:spAutoFit/>
          </a:bodyPr>
          <a:lstStyle/>
          <a:p>
            <a:r>
              <a:rPr lang="en-US" altLang="ko-KR" sz="2200" b="1" dirty="0"/>
              <a:t>Classification for Taiwan 50 Dataset</a:t>
            </a:r>
            <a:endParaRPr lang="ko-KR" altLang="ko-KR" sz="2200" b="1" dirty="0"/>
          </a:p>
        </p:txBody>
      </p:sp>
      <p:pic>
        <p:nvPicPr>
          <p:cNvPr id="8" name="그림 7"/>
          <p:cNvPicPr/>
          <p:nvPr/>
        </p:nvPicPr>
        <p:blipFill>
          <a:blip r:embed="rId5">
            <a:extLst>
              <a:ext uri="{28A0092B-C50C-407E-A947-70E740481C1C}">
                <a14:useLocalDpi xmlns:a14="http://schemas.microsoft.com/office/drawing/2010/main" val="0"/>
              </a:ext>
            </a:extLst>
          </a:blip>
          <a:stretch>
            <a:fillRect/>
          </a:stretch>
        </p:blipFill>
        <p:spPr>
          <a:xfrm>
            <a:off x="584199" y="1202023"/>
            <a:ext cx="11023602" cy="4880871"/>
          </a:xfrm>
          <a:prstGeom prst="rect">
            <a:avLst/>
          </a:prstGeom>
        </p:spPr>
      </p:pic>
      <p:sp>
        <p:nvSpPr>
          <p:cNvPr id="2" name="슬라이드 번호 개체 틀 1">
            <a:extLst>
              <a:ext uri="{FF2B5EF4-FFF2-40B4-BE49-F238E27FC236}">
                <a16:creationId xmlns:a16="http://schemas.microsoft.com/office/drawing/2014/main" id="{35EC9172-46A0-4554-BDD8-FD988D56D941}"/>
              </a:ext>
            </a:extLst>
          </p:cNvPr>
          <p:cNvSpPr>
            <a:spLocks noGrp="1"/>
          </p:cNvSpPr>
          <p:nvPr>
            <p:ph type="sldNum" sz="quarter" idx="12"/>
          </p:nvPr>
        </p:nvSpPr>
        <p:spPr>
          <a:xfrm>
            <a:off x="9216887" y="149950"/>
            <a:ext cx="2743200" cy="365125"/>
          </a:xfrm>
        </p:spPr>
        <p:txBody>
          <a:bodyPr/>
          <a:lstStyle/>
          <a:p>
            <a:fld id="{A383134D-030D-412B-B728-4E6C1EEDA10F}" type="slidenum">
              <a:rPr lang="ko-KR" altLang="en-US" smtClean="0"/>
              <a:t>23</a:t>
            </a:fld>
            <a:endParaRPr lang="ko-KR" altLang="en-US" dirty="0"/>
          </a:p>
        </p:txBody>
      </p:sp>
    </p:spTree>
    <p:extLst>
      <p:ext uri="{BB962C8B-B14F-4D97-AF65-F5344CB8AC3E}">
        <p14:creationId xmlns:p14="http://schemas.microsoft.com/office/powerpoint/2010/main" val="1227991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5373587" cy="430887"/>
          </a:xfrm>
          <a:prstGeom prst="rect">
            <a:avLst/>
          </a:prstGeom>
          <a:noFill/>
        </p:spPr>
        <p:txBody>
          <a:bodyPr wrap="none" rtlCol="0">
            <a:spAutoFit/>
          </a:bodyPr>
          <a:lstStyle/>
          <a:p>
            <a:r>
              <a:rPr lang="en-US" altLang="ko-KR" sz="2200" b="1" dirty="0"/>
              <a:t>Classification for Indonesia 10 Dataset</a:t>
            </a:r>
            <a:endParaRPr lang="ko-KR" altLang="ko-KR" sz="2200" b="1" dirty="0"/>
          </a:p>
        </p:txBody>
      </p:sp>
      <p:pic>
        <p:nvPicPr>
          <p:cNvPr id="9" name="그림 8"/>
          <p:cNvPicPr/>
          <p:nvPr/>
        </p:nvPicPr>
        <p:blipFill>
          <a:blip r:embed="rId5">
            <a:extLst>
              <a:ext uri="{28A0092B-C50C-407E-A947-70E740481C1C}">
                <a14:useLocalDpi xmlns:a14="http://schemas.microsoft.com/office/drawing/2010/main" val="0"/>
              </a:ext>
            </a:extLst>
          </a:blip>
          <a:stretch>
            <a:fillRect/>
          </a:stretch>
        </p:blipFill>
        <p:spPr>
          <a:xfrm>
            <a:off x="139700" y="1043161"/>
            <a:ext cx="11912600" cy="5561826"/>
          </a:xfrm>
          <a:prstGeom prst="rect">
            <a:avLst/>
          </a:prstGeom>
        </p:spPr>
      </p:pic>
      <p:sp>
        <p:nvSpPr>
          <p:cNvPr id="2" name="슬라이드 번호 개체 틀 1">
            <a:extLst>
              <a:ext uri="{FF2B5EF4-FFF2-40B4-BE49-F238E27FC236}">
                <a16:creationId xmlns:a16="http://schemas.microsoft.com/office/drawing/2014/main" id="{5DF8B42A-356E-40DB-BFC4-FB6DC37909B2}"/>
              </a:ext>
            </a:extLst>
          </p:cNvPr>
          <p:cNvSpPr>
            <a:spLocks noGrp="1"/>
          </p:cNvSpPr>
          <p:nvPr>
            <p:ph type="sldNum" sz="quarter" idx="12"/>
          </p:nvPr>
        </p:nvSpPr>
        <p:spPr>
          <a:xfrm>
            <a:off x="9216887" y="192715"/>
            <a:ext cx="2743200" cy="365125"/>
          </a:xfrm>
        </p:spPr>
        <p:txBody>
          <a:bodyPr/>
          <a:lstStyle/>
          <a:p>
            <a:fld id="{A383134D-030D-412B-B728-4E6C1EEDA10F}" type="slidenum">
              <a:rPr lang="ko-KR" altLang="en-US" smtClean="0"/>
              <a:t>24</a:t>
            </a:fld>
            <a:endParaRPr lang="ko-KR" altLang="en-US" dirty="0"/>
          </a:p>
        </p:txBody>
      </p:sp>
    </p:spTree>
    <p:extLst>
      <p:ext uri="{BB962C8B-B14F-4D97-AF65-F5344CB8AC3E}">
        <p14:creationId xmlns:p14="http://schemas.microsoft.com/office/powerpoint/2010/main" val="249159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3866508" cy="430887"/>
          </a:xfrm>
          <a:prstGeom prst="rect">
            <a:avLst/>
          </a:prstGeom>
          <a:noFill/>
        </p:spPr>
        <p:txBody>
          <a:bodyPr wrap="none" rtlCol="0">
            <a:spAutoFit/>
          </a:bodyPr>
          <a:lstStyle/>
          <a:p>
            <a:r>
              <a:rPr lang="en-US" altLang="ko-KR" sz="2200" b="1" dirty="0"/>
              <a:t>Independent Testing Result</a:t>
            </a:r>
            <a:endParaRPr lang="ko-KR" altLang="ko-KR" sz="2200" b="1" dirty="0"/>
          </a:p>
        </p:txBody>
      </p:sp>
      <p:pic>
        <p:nvPicPr>
          <p:cNvPr id="8" name="그림 7"/>
          <p:cNvPicPr/>
          <p:nvPr/>
        </p:nvPicPr>
        <p:blipFill>
          <a:blip r:embed="rId5">
            <a:extLst>
              <a:ext uri="{28A0092B-C50C-407E-A947-70E740481C1C}">
                <a14:useLocalDpi xmlns:a14="http://schemas.microsoft.com/office/drawing/2010/main" val="0"/>
              </a:ext>
            </a:extLst>
          </a:blip>
          <a:stretch>
            <a:fillRect/>
          </a:stretch>
        </p:blipFill>
        <p:spPr>
          <a:xfrm>
            <a:off x="0" y="875652"/>
            <a:ext cx="12192000" cy="5982348"/>
          </a:xfrm>
          <a:prstGeom prst="rect">
            <a:avLst/>
          </a:prstGeom>
        </p:spPr>
      </p:pic>
      <p:sp>
        <p:nvSpPr>
          <p:cNvPr id="2" name="슬라이드 번호 개체 틀 1">
            <a:extLst>
              <a:ext uri="{FF2B5EF4-FFF2-40B4-BE49-F238E27FC236}">
                <a16:creationId xmlns:a16="http://schemas.microsoft.com/office/drawing/2014/main" id="{24680411-EED9-4D0C-BE65-84D24D93BDEF}"/>
              </a:ext>
            </a:extLst>
          </p:cNvPr>
          <p:cNvSpPr>
            <a:spLocks noGrp="1"/>
          </p:cNvSpPr>
          <p:nvPr>
            <p:ph type="sldNum" sz="quarter" idx="12"/>
          </p:nvPr>
        </p:nvSpPr>
        <p:spPr>
          <a:xfrm>
            <a:off x="9167192" y="182831"/>
            <a:ext cx="2743200" cy="365125"/>
          </a:xfrm>
        </p:spPr>
        <p:txBody>
          <a:bodyPr/>
          <a:lstStyle/>
          <a:p>
            <a:fld id="{A383134D-030D-412B-B728-4E6C1EEDA10F}" type="slidenum">
              <a:rPr lang="ko-KR" altLang="en-US" smtClean="0"/>
              <a:t>25</a:t>
            </a:fld>
            <a:endParaRPr lang="ko-KR" altLang="en-US" dirty="0"/>
          </a:p>
        </p:txBody>
      </p:sp>
    </p:spTree>
    <p:extLst>
      <p:ext uri="{BB962C8B-B14F-4D97-AF65-F5344CB8AC3E}">
        <p14:creationId xmlns:p14="http://schemas.microsoft.com/office/powerpoint/2010/main" val="3513760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2054601" cy="430887"/>
          </a:xfrm>
          <a:prstGeom prst="rect">
            <a:avLst/>
          </a:prstGeom>
          <a:noFill/>
        </p:spPr>
        <p:txBody>
          <a:bodyPr wrap="none" rtlCol="0">
            <a:spAutoFit/>
          </a:bodyPr>
          <a:lstStyle/>
          <a:p>
            <a:r>
              <a:rPr lang="en-US" altLang="ko-KR" sz="2200" b="1" dirty="0"/>
              <a:t>Comparison 1</a:t>
            </a:r>
            <a:endParaRPr lang="ko-KR" altLang="ko-KR" sz="2200" b="1" dirty="0"/>
          </a:p>
        </p:txBody>
      </p:sp>
      <p:pic>
        <p:nvPicPr>
          <p:cNvPr id="8" name="그림 7"/>
          <p:cNvPicPr/>
          <p:nvPr/>
        </p:nvPicPr>
        <p:blipFill rotWithShape="1">
          <a:blip r:embed="rId5">
            <a:extLst>
              <a:ext uri="{28A0092B-C50C-407E-A947-70E740481C1C}">
                <a14:useLocalDpi xmlns:a14="http://schemas.microsoft.com/office/drawing/2010/main" val="0"/>
              </a:ext>
            </a:extLst>
          </a:blip>
          <a:srcRect l="15997" t="7553" r="19593" b="29198"/>
          <a:stretch/>
        </p:blipFill>
        <p:spPr bwMode="auto">
          <a:xfrm>
            <a:off x="489527" y="928852"/>
            <a:ext cx="6609773" cy="5876395"/>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B9334FA9-6682-49F6-BF06-6B5CF99D6B87}"/>
              </a:ext>
            </a:extLst>
          </p:cNvPr>
          <p:cNvSpPr txBox="1"/>
          <p:nvPr/>
        </p:nvSpPr>
        <p:spPr>
          <a:xfrm>
            <a:off x="7816850" y="4628971"/>
            <a:ext cx="3562350" cy="1200329"/>
          </a:xfrm>
          <a:prstGeom prst="rect">
            <a:avLst/>
          </a:prstGeom>
          <a:solidFill>
            <a:schemeClr val="accent5">
              <a:alpha val="50000"/>
            </a:schemeClr>
          </a:soli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t>(</a:t>
            </a:r>
            <a:r>
              <a:rPr lang="en-US" altLang="ko-KR" sz="1800" dirty="0" err="1"/>
              <a:t>Khaidem</a:t>
            </a:r>
            <a:r>
              <a:rPr lang="en-US" altLang="ko-KR" sz="1800" dirty="0"/>
              <a:t>, </a:t>
            </a:r>
            <a:r>
              <a:rPr lang="en-US" altLang="ko-KR" sz="1800" dirty="0" err="1"/>
              <a:t>Saha</a:t>
            </a:r>
            <a:r>
              <a:rPr lang="en-US" altLang="ko-KR" sz="1800" dirty="0"/>
              <a:t> et al. 2016) combine the Random Forest with technical indicator such as Relative Strength Index (RSI)</a:t>
            </a:r>
          </a:p>
        </p:txBody>
      </p:sp>
      <p:sp>
        <p:nvSpPr>
          <p:cNvPr id="2" name="슬라이드 번호 개체 틀 1">
            <a:extLst>
              <a:ext uri="{FF2B5EF4-FFF2-40B4-BE49-F238E27FC236}">
                <a16:creationId xmlns:a16="http://schemas.microsoft.com/office/drawing/2014/main" id="{C4ED5241-5E84-49A7-82D6-425DD244C5B0}"/>
              </a:ext>
            </a:extLst>
          </p:cNvPr>
          <p:cNvSpPr>
            <a:spLocks noGrp="1"/>
          </p:cNvSpPr>
          <p:nvPr>
            <p:ph type="sldNum" sz="quarter" idx="12"/>
          </p:nvPr>
        </p:nvSpPr>
        <p:spPr>
          <a:xfrm>
            <a:off x="9236766" y="182831"/>
            <a:ext cx="2743200" cy="365125"/>
          </a:xfrm>
        </p:spPr>
        <p:txBody>
          <a:bodyPr/>
          <a:lstStyle/>
          <a:p>
            <a:fld id="{A383134D-030D-412B-B728-4E6C1EEDA10F}" type="slidenum">
              <a:rPr lang="ko-KR" altLang="en-US" smtClean="0"/>
              <a:t>26</a:t>
            </a:fld>
            <a:endParaRPr lang="ko-KR" altLang="en-US"/>
          </a:p>
        </p:txBody>
      </p:sp>
    </p:spTree>
    <p:extLst>
      <p:ext uri="{BB962C8B-B14F-4D97-AF65-F5344CB8AC3E}">
        <p14:creationId xmlns:p14="http://schemas.microsoft.com/office/powerpoint/2010/main" val="424306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2054601" cy="430887"/>
          </a:xfrm>
          <a:prstGeom prst="rect">
            <a:avLst/>
          </a:prstGeom>
          <a:noFill/>
        </p:spPr>
        <p:txBody>
          <a:bodyPr wrap="none" rtlCol="0">
            <a:spAutoFit/>
          </a:bodyPr>
          <a:lstStyle/>
          <a:p>
            <a:r>
              <a:rPr lang="en-US" altLang="ko-KR" sz="2200" b="1" dirty="0"/>
              <a:t>Comparison 2</a:t>
            </a:r>
            <a:endParaRPr lang="ko-KR" altLang="ko-KR" sz="2200" b="1" dirty="0"/>
          </a:p>
        </p:txBody>
      </p:sp>
      <p:pic>
        <p:nvPicPr>
          <p:cNvPr id="7" name="그림 6"/>
          <p:cNvPicPr/>
          <p:nvPr/>
        </p:nvPicPr>
        <p:blipFill rotWithShape="1">
          <a:blip r:embed="rId5">
            <a:extLst>
              <a:ext uri="{28A0092B-C50C-407E-A947-70E740481C1C}">
                <a14:useLocalDpi xmlns:a14="http://schemas.microsoft.com/office/drawing/2010/main" val="0"/>
              </a:ext>
            </a:extLst>
          </a:blip>
          <a:srcRect l="20300" t="72970" r="23655" b="426"/>
          <a:stretch/>
        </p:blipFill>
        <p:spPr bwMode="auto">
          <a:xfrm>
            <a:off x="139700" y="2152965"/>
            <a:ext cx="5956300" cy="326316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7BD9E559-2DDB-43DF-88DC-E65A145C13CD}"/>
              </a:ext>
            </a:extLst>
          </p:cNvPr>
          <p:cNvSpPr txBox="1"/>
          <p:nvPr/>
        </p:nvSpPr>
        <p:spPr>
          <a:xfrm>
            <a:off x="6210300" y="3429000"/>
            <a:ext cx="5482824" cy="1477328"/>
          </a:xfrm>
          <a:prstGeom prst="rect">
            <a:avLst/>
          </a:prstGeom>
          <a:solidFill>
            <a:schemeClr val="accent5">
              <a:alpha val="50000"/>
            </a:schemeClr>
          </a:soli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t>(Patel, Shah et al. 2015) used </a:t>
            </a:r>
            <a:r>
              <a:rPr lang="en-US" altLang="ko-KR" sz="1800" b="1" dirty="0"/>
              <a:t>ten technical parameters</a:t>
            </a:r>
            <a:r>
              <a:rPr lang="en-US" altLang="ko-KR" sz="1800" dirty="0"/>
              <a:t> from stock trading data for their input data and compare </a:t>
            </a:r>
            <a:r>
              <a:rPr lang="en-US" altLang="ko-KR" sz="1800" b="1" dirty="0"/>
              <a:t>four prediction models</a:t>
            </a:r>
            <a:r>
              <a:rPr lang="en-US" altLang="ko-KR" sz="1800" dirty="0"/>
              <a:t>, Artificial Neural Network (ANN), Support Vector Machine (SVM), random forest and nave-Bayes. </a:t>
            </a:r>
          </a:p>
        </p:txBody>
      </p:sp>
      <p:sp>
        <p:nvSpPr>
          <p:cNvPr id="10" name="TextBox 9">
            <a:extLst>
              <a:ext uri="{FF2B5EF4-FFF2-40B4-BE49-F238E27FC236}">
                <a16:creationId xmlns:a16="http://schemas.microsoft.com/office/drawing/2014/main" id="{0341EE4F-77BE-499F-AD4D-0AF62095A7AD}"/>
              </a:ext>
            </a:extLst>
          </p:cNvPr>
          <p:cNvSpPr txBox="1"/>
          <p:nvPr/>
        </p:nvSpPr>
        <p:spPr>
          <a:xfrm>
            <a:off x="5753100" y="6322828"/>
            <a:ext cx="6438900" cy="369332"/>
          </a:xfrm>
          <a:prstGeom prst="rect">
            <a:avLst/>
          </a:prstGeom>
          <a:noFill/>
        </p:spPr>
        <p:txBody>
          <a:bodyPr wrap="square">
            <a:spAutoFit/>
          </a:bodyPr>
          <a:lstStyle/>
          <a:p>
            <a:r>
              <a:rPr lang="en-US" altLang="ko-KR" sz="1800" i="0" dirty="0">
                <a:solidFill>
                  <a:srgbClr val="555555"/>
                </a:solidFill>
                <a:effectLst/>
                <a:latin typeface="Malgun Gothic" panose="020B0503020000020004" pitchFamily="50" charset="-127"/>
                <a:ea typeface="Malgun Gothic" panose="020B0503020000020004" pitchFamily="50" charset="-127"/>
              </a:rPr>
              <a:t>F1 score =  2 * (Precision * Recall) / (Precision + Recall)</a:t>
            </a:r>
            <a:endParaRPr lang="ko-KR" altLang="en-US" dirty="0"/>
          </a:p>
        </p:txBody>
      </p:sp>
      <p:sp>
        <p:nvSpPr>
          <p:cNvPr id="2" name="슬라이드 번호 개체 틀 1">
            <a:extLst>
              <a:ext uri="{FF2B5EF4-FFF2-40B4-BE49-F238E27FC236}">
                <a16:creationId xmlns:a16="http://schemas.microsoft.com/office/drawing/2014/main" id="{6A73C00C-4FAC-4DE6-865F-0F78AE318563}"/>
              </a:ext>
            </a:extLst>
          </p:cNvPr>
          <p:cNvSpPr>
            <a:spLocks noGrp="1"/>
          </p:cNvSpPr>
          <p:nvPr>
            <p:ph type="sldNum" sz="quarter" idx="12"/>
          </p:nvPr>
        </p:nvSpPr>
        <p:spPr>
          <a:xfrm>
            <a:off x="9256643" y="182831"/>
            <a:ext cx="2743200" cy="365125"/>
          </a:xfrm>
        </p:spPr>
        <p:txBody>
          <a:bodyPr/>
          <a:lstStyle/>
          <a:p>
            <a:fld id="{A383134D-030D-412B-B728-4E6C1EEDA10F}" type="slidenum">
              <a:rPr lang="ko-KR" altLang="en-US" smtClean="0"/>
              <a:t>27</a:t>
            </a:fld>
            <a:endParaRPr lang="ko-KR" altLang="en-US" dirty="0"/>
          </a:p>
        </p:txBody>
      </p:sp>
    </p:spTree>
    <p:extLst>
      <p:ext uri="{BB962C8B-B14F-4D97-AF65-F5344CB8AC3E}">
        <p14:creationId xmlns:p14="http://schemas.microsoft.com/office/powerpoint/2010/main" val="2546660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2054601" cy="430887"/>
          </a:xfrm>
          <a:prstGeom prst="rect">
            <a:avLst/>
          </a:prstGeom>
          <a:noFill/>
        </p:spPr>
        <p:txBody>
          <a:bodyPr wrap="none" rtlCol="0">
            <a:spAutoFit/>
          </a:bodyPr>
          <a:lstStyle/>
          <a:p>
            <a:r>
              <a:rPr lang="en-US" altLang="ko-KR" sz="2200" b="1" dirty="0"/>
              <a:t>Comparison 3</a:t>
            </a:r>
            <a:endParaRPr lang="ko-KR" altLang="ko-KR" sz="2200" b="1" dirty="0"/>
          </a:p>
        </p:txBody>
      </p:sp>
      <p:pic>
        <p:nvPicPr>
          <p:cNvPr id="8" name="그림 7"/>
          <p:cNvPicPr/>
          <p:nvPr/>
        </p:nvPicPr>
        <p:blipFill rotWithShape="1">
          <a:blip r:embed="rId6">
            <a:extLst>
              <a:ext uri="{28A0092B-C50C-407E-A947-70E740481C1C}">
                <a14:useLocalDpi xmlns:a14="http://schemas.microsoft.com/office/drawing/2010/main" val="0"/>
              </a:ext>
            </a:extLst>
          </a:blip>
          <a:srcRect l="15995" r="15995"/>
          <a:stretch/>
        </p:blipFill>
        <p:spPr>
          <a:xfrm>
            <a:off x="203200" y="1890394"/>
            <a:ext cx="5575300" cy="3077212"/>
          </a:xfrm>
          <a:prstGeom prst="rect">
            <a:avLst/>
          </a:prstGeom>
        </p:spPr>
      </p:pic>
      <p:sp>
        <p:nvSpPr>
          <p:cNvPr id="9" name="TextBox 8">
            <a:extLst>
              <a:ext uri="{FF2B5EF4-FFF2-40B4-BE49-F238E27FC236}">
                <a16:creationId xmlns:a16="http://schemas.microsoft.com/office/drawing/2014/main" id="{C172AFCE-B8EF-4EA5-837C-C0BAB93A0EC2}"/>
              </a:ext>
            </a:extLst>
          </p:cNvPr>
          <p:cNvSpPr txBox="1"/>
          <p:nvPr/>
        </p:nvSpPr>
        <p:spPr>
          <a:xfrm>
            <a:off x="6594876" y="2551837"/>
            <a:ext cx="4314424" cy="1754326"/>
          </a:xfrm>
          <a:prstGeom prst="rect">
            <a:avLst/>
          </a:prstGeom>
          <a:solidFill>
            <a:schemeClr val="accent5">
              <a:alpha val="50000"/>
            </a:schemeClr>
          </a:soli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latinLnBrk="1"/>
            <a:r>
              <a:rPr lang="en-US" altLang="ko-KR" sz="1800" dirty="0"/>
              <a:t>(Zhang, Zhang et al. 2018) input data is not only from historical stock trading data, a financial </a:t>
            </a:r>
            <a:r>
              <a:rPr lang="en-US" altLang="ko-KR" sz="1800" b="1" dirty="0"/>
              <a:t>news</a:t>
            </a:r>
            <a:r>
              <a:rPr lang="en-US" altLang="ko-KR" sz="1800" dirty="0"/>
              <a:t> and users sentiments from </a:t>
            </a:r>
            <a:r>
              <a:rPr lang="en-US" altLang="ko-KR" sz="1800" b="1" dirty="0"/>
              <a:t>social media </a:t>
            </a:r>
            <a:r>
              <a:rPr lang="en-US" altLang="ko-KR" sz="1800" dirty="0"/>
              <a:t>can be correlated to predict the movement in stock market.</a:t>
            </a:r>
            <a:endParaRPr lang="ko-KR" altLang="en-US" sz="1800" dirty="0"/>
          </a:p>
        </p:txBody>
      </p:sp>
      <p:sp>
        <p:nvSpPr>
          <p:cNvPr id="2" name="슬라이드 번호 개체 틀 1">
            <a:extLst>
              <a:ext uri="{FF2B5EF4-FFF2-40B4-BE49-F238E27FC236}">
                <a16:creationId xmlns:a16="http://schemas.microsoft.com/office/drawing/2014/main" id="{D29E787F-A6F7-41E7-961E-2A9FA687A5B2}"/>
              </a:ext>
            </a:extLst>
          </p:cNvPr>
          <p:cNvSpPr>
            <a:spLocks noGrp="1"/>
          </p:cNvSpPr>
          <p:nvPr>
            <p:ph type="sldNum" sz="quarter" idx="12"/>
          </p:nvPr>
        </p:nvSpPr>
        <p:spPr>
          <a:xfrm>
            <a:off x="9167191" y="212046"/>
            <a:ext cx="2743200" cy="365125"/>
          </a:xfrm>
        </p:spPr>
        <p:txBody>
          <a:bodyPr/>
          <a:lstStyle/>
          <a:p>
            <a:fld id="{A383134D-030D-412B-B728-4E6C1EEDA10F}" type="slidenum">
              <a:rPr lang="ko-KR" altLang="en-US" smtClean="0"/>
              <a:t>28</a:t>
            </a:fld>
            <a:endParaRPr lang="ko-KR" altLang="en-US" dirty="0"/>
          </a:p>
        </p:txBody>
      </p:sp>
    </p:spTree>
    <p:extLst>
      <p:ext uri="{BB962C8B-B14F-4D97-AF65-F5344CB8AC3E}">
        <p14:creationId xmlns:p14="http://schemas.microsoft.com/office/powerpoint/2010/main" val="143017125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4556312" cy="430887"/>
          </a:xfrm>
          <a:prstGeom prst="rect">
            <a:avLst/>
          </a:prstGeom>
          <a:noFill/>
        </p:spPr>
        <p:txBody>
          <a:bodyPr wrap="none" rtlCol="0">
            <a:spAutoFit/>
          </a:bodyPr>
          <a:lstStyle/>
          <a:p>
            <a:r>
              <a:rPr lang="en-US" altLang="ko-KR" sz="2200" b="1" dirty="0"/>
              <a:t>Conclusions and Future Works 1</a:t>
            </a:r>
            <a:endParaRPr lang="ko-KR" altLang="ko-KR" sz="2200" b="1" dirty="0"/>
          </a:p>
        </p:txBody>
      </p:sp>
      <p:sp>
        <p:nvSpPr>
          <p:cNvPr id="3" name="직사각형 2"/>
          <p:cNvSpPr/>
          <p:nvPr/>
        </p:nvSpPr>
        <p:spPr>
          <a:xfrm>
            <a:off x="489526" y="1016225"/>
            <a:ext cx="11442061" cy="1754326"/>
          </a:xfrm>
          <a:prstGeom prst="rect">
            <a:avLst/>
          </a:prstGeom>
          <a:solidFill>
            <a:schemeClr val="accent2">
              <a:alpha val="50000"/>
            </a:schemeClr>
          </a:soli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gn="just">
              <a:spcAft>
                <a:spcPts val="800"/>
              </a:spcAft>
            </a:pPr>
            <a:r>
              <a:rPr lang="en-US" altLang="ko-KR" kern="100" dirty="0">
                <a:latin typeface="맑은 고딕" panose="020B0503020000020004" pitchFamily="50" charset="-127"/>
                <a:cs typeface="Times New Roman" panose="02020603050405020304" pitchFamily="18" charset="0"/>
              </a:rPr>
              <a:t>In this study, we present a new method for stock market prediction using 2 stock market datasets including 50 company stock markets for Taiwan50 datasets and 10 company stock market for Indonesian datasets. The first, we employ the </a:t>
            </a:r>
            <a:r>
              <a:rPr lang="en-US" altLang="ko-KR" u="sng" kern="100" dirty="0">
                <a:latin typeface="맑은 고딕" panose="020B0503020000020004" pitchFamily="50" charset="-127"/>
                <a:cs typeface="Times New Roman" panose="02020603050405020304" pitchFamily="18" charset="0"/>
              </a:rPr>
              <a:t>sliding window technique to generate the period data</a:t>
            </a:r>
            <a:r>
              <a:rPr lang="en-US" altLang="ko-KR" kern="100" dirty="0">
                <a:latin typeface="맑은 고딕" panose="020B0503020000020004" pitchFamily="50" charset="-127"/>
                <a:cs typeface="Times New Roman" panose="02020603050405020304" pitchFamily="18" charset="0"/>
              </a:rPr>
              <a:t>. To find out correlation between enrich candlestick chart information and stock market prediction performance, we utilized the computer graphic technique to </a:t>
            </a:r>
            <a:r>
              <a:rPr lang="en-US" altLang="ko-KR" u="sng" kern="100" dirty="0">
                <a:latin typeface="맑은 고딕" panose="020B0503020000020004" pitchFamily="50" charset="-127"/>
                <a:cs typeface="Times New Roman" panose="02020603050405020304" pitchFamily="18" charset="0"/>
              </a:rPr>
              <a:t>generate the candlestick chart images</a:t>
            </a:r>
            <a:r>
              <a:rPr lang="en-US" altLang="ko-KR" kern="100" dirty="0">
                <a:latin typeface="맑은 고딕" panose="020B0503020000020004" pitchFamily="50" charset="-127"/>
                <a:cs typeface="Times New Roman" panose="02020603050405020304" pitchFamily="18" charset="0"/>
              </a:rPr>
              <a:t> for stock market data. Finally, an </a:t>
            </a:r>
            <a:r>
              <a:rPr lang="en-US" altLang="ko-KR" u="sng" kern="100" dirty="0">
                <a:latin typeface="맑은 고딕" panose="020B0503020000020004" pitchFamily="50" charset="-127"/>
                <a:cs typeface="Times New Roman" panose="02020603050405020304" pitchFamily="18" charset="0"/>
              </a:rPr>
              <a:t>CNN learning algorithm is employed to build our prediction for stock market.</a:t>
            </a:r>
            <a:endParaRPr lang="ko-KR" altLang="ko-KR" u="sng" kern="100" dirty="0">
              <a:latin typeface="맑은 고딕" panose="020B0503020000020004" pitchFamily="50" charset="-127"/>
              <a:cs typeface="Times New Roman" panose="02020603050405020304" pitchFamily="18" charset="0"/>
            </a:endParaRPr>
          </a:p>
        </p:txBody>
      </p:sp>
      <p:pic>
        <p:nvPicPr>
          <p:cNvPr id="20482" name="Picture 2" descr="알고리즘] Two Pointers, Sliding Window | Miran Lee 👩‍💻">
            <a:extLst>
              <a:ext uri="{FF2B5EF4-FFF2-40B4-BE49-F238E27FC236}">
                <a16:creationId xmlns:a16="http://schemas.microsoft.com/office/drawing/2014/main" id="{3814D13D-20D6-4FE5-A416-42C352D6151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 y="3565752"/>
            <a:ext cx="4366280" cy="280147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34E7092D-B767-4875-9274-70E274BA81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9594" y="3761714"/>
            <a:ext cx="2430480" cy="2420797"/>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데이터 증강을 통한 딥러닝 기반 주가 패턴 예측 정확도 향상 방안">
            <a:extLst>
              <a:ext uri="{FF2B5EF4-FFF2-40B4-BE49-F238E27FC236}">
                <a16:creationId xmlns:a16="http://schemas.microsoft.com/office/drawing/2014/main" id="{C94EADB3-2007-405C-9259-AD21CEA046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1888" y="3616496"/>
            <a:ext cx="2868612" cy="256601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C429C272-BC34-4088-8A72-B8F2CD82E916}"/>
              </a:ext>
            </a:extLst>
          </p:cNvPr>
          <p:cNvSpPr>
            <a:spLocks noGrp="1"/>
          </p:cNvSpPr>
          <p:nvPr>
            <p:ph type="sldNum" sz="quarter" idx="12"/>
          </p:nvPr>
        </p:nvSpPr>
        <p:spPr>
          <a:xfrm>
            <a:off x="9188387" y="212046"/>
            <a:ext cx="2743200" cy="365125"/>
          </a:xfrm>
        </p:spPr>
        <p:txBody>
          <a:bodyPr/>
          <a:lstStyle/>
          <a:p>
            <a:fld id="{A383134D-030D-412B-B728-4E6C1EEDA10F}" type="slidenum">
              <a:rPr lang="ko-KR" altLang="en-US" smtClean="0"/>
              <a:t>29</a:t>
            </a:fld>
            <a:endParaRPr lang="ko-KR" altLang="en-US" dirty="0"/>
          </a:p>
        </p:txBody>
      </p:sp>
    </p:spTree>
    <p:extLst>
      <p:ext uri="{BB962C8B-B14F-4D97-AF65-F5344CB8AC3E}">
        <p14:creationId xmlns:p14="http://schemas.microsoft.com/office/powerpoint/2010/main" val="1634358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2" name="직선 연결선 1">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9527" y="332513"/>
            <a:ext cx="1309974" cy="430887"/>
          </a:xfrm>
          <a:prstGeom prst="rect">
            <a:avLst/>
          </a:prstGeom>
          <a:noFill/>
        </p:spPr>
        <p:txBody>
          <a:bodyPr wrap="none" rtlCol="0">
            <a:spAutoFit/>
          </a:bodyPr>
          <a:lstStyle/>
          <a:p>
            <a:r>
              <a:rPr lang="en-US" altLang="ko-KR" sz="2200" b="1" dirty="0"/>
              <a:t>Abstract</a:t>
            </a:r>
            <a:endParaRPr lang="ko-KR" altLang="en-US" sz="2200" b="1" dirty="0"/>
          </a:p>
        </p:txBody>
      </p:sp>
      <p:pic>
        <p:nvPicPr>
          <p:cNvPr id="5" name="그림 4">
            <a:extLst>
              <a:ext uri="{FF2B5EF4-FFF2-40B4-BE49-F238E27FC236}">
                <a16:creationId xmlns:a16="http://schemas.microsoft.com/office/drawing/2014/main" id="{E881D7DA-7042-4041-8434-B3DF8EDB21B6}"/>
              </a:ext>
            </a:extLst>
          </p:cNvPr>
          <p:cNvPicPr>
            <a:picLocks noChangeAspect="1"/>
          </p:cNvPicPr>
          <p:nvPr/>
        </p:nvPicPr>
        <p:blipFill rotWithShape="1">
          <a:blip r:embed="rId5"/>
          <a:srcRect t="6970" r="50562" b="5120"/>
          <a:stretch/>
        </p:blipFill>
        <p:spPr>
          <a:xfrm>
            <a:off x="1366116" y="1119879"/>
            <a:ext cx="9459765" cy="4752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3802B1A6-1262-47E1-96B3-2F0616B04585}"/>
              </a:ext>
            </a:extLst>
          </p:cNvPr>
          <p:cNvSpPr txBox="1"/>
          <p:nvPr/>
        </p:nvSpPr>
        <p:spPr>
          <a:xfrm>
            <a:off x="4140705" y="6192212"/>
            <a:ext cx="3910585" cy="369332"/>
          </a:xfrm>
          <a:prstGeom prst="rect">
            <a:avLst/>
          </a:prstGeom>
          <a:noFill/>
        </p:spPr>
        <p:txBody>
          <a:bodyPr wrap="square">
            <a:spAutoFit/>
          </a:bodyPr>
          <a:lstStyle/>
          <a:p>
            <a:r>
              <a:rPr lang="en-US" altLang="ko-KR" sz="1800" b="0" i="0" kern="1200" dirty="0">
                <a:solidFill>
                  <a:schemeClr val="tx1"/>
                </a:solidFill>
                <a:effectLst/>
                <a:latin typeface="+mn-lt"/>
                <a:ea typeface="+mn-ea"/>
                <a:cs typeface="+mn-cs"/>
              </a:rPr>
              <a:t>http://140.138.155.216/deepcandle/ </a:t>
            </a:r>
            <a:endParaRPr lang="ko-KR" altLang="en-US" dirty="0"/>
          </a:p>
        </p:txBody>
      </p:sp>
      <p:sp>
        <p:nvSpPr>
          <p:cNvPr id="3" name="슬라이드 번호 개체 틀 2">
            <a:extLst>
              <a:ext uri="{FF2B5EF4-FFF2-40B4-BE49-F238E27FC236}">
                <a16:creationId xmlns:a16="http://schemas.microsoft.com/office/drawing/2014/main" id="{17387A81-FCE8-47D3-BFCA-8DEFFB56FA42}"/>
              </a:ext>
            </a:extLst>
          </p:cNvPr>
          <p:cNvSpPr>
            <a:spLocks noGrp="1"/>
          </p:cNvSpPr>
          <p:nvPr>
            <p:ph type="sldNum" sz="quarter" idx="12"/>
          </p:nvPr>
        </p:nvSpPr>
        <p:spPr>
          <a:xfrm>
            <a:off x="9246705" y="149950"/>
            <a:ext cx="2743200" cy="365125"/>
          </a:xfrm>
        </p:spPr>
        <p:txBody>
          <a:bodyPr/>
          <a:lstStyle/>
          <a:p>
            <a:fld id="{A383134D-030D-412B-B728-4E6C1EEDA10F}" type="slidenum">
              <a:rPr lang="ko-KR" altLang="en-US" smtClean="0"/>
              <a:t>3</a:t>
            </a:fld>
            <a:endParaRPr lang="ko-KR" altLang="en-US"/>
          </a:p>
        </p:txBody>
      </p:sp>
    </p:spTree>
    <p:extLst>
      <p:ext uri="{BB962C8B-B14F-4D97-AF65-F5344CB8AC3E}">
        <p14:creationId xmlns:p14="http://schemas.microsoft.com/office/powerpoint/2010/main" val="3992702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4556312" cy="430887"/>
          </a:xfrm>
          <a:prstGeom prst="rect">
            <a:avLst/>
          </a:prstGeom>
          <a:noFill/>
        </p:spPr>
        <p:txBody>
          <a:bodyPr wrap="none" rtlCol="0">
            <a:spAutoFit/>
          </a:bodyPr>
          <a:lstStyle/>
          <a:p>
            <a:r>
              <a:rPr lang="en-US" altLang="ko-KR" sz="2200" b="1" dirty="0"/>
              <a:t>Conclusions and Future Works 2</a:t>
            </a:r>
            <a:endParaRPr lang="ko-KR" altLang="ko-KR" sz="2200" b="1" dirty="0"/>
          </a:p>
        </p:txBody>
      </p:sp>
      <p:sp>
        <p:nvSpPr>
          <p:cNvPr id="3" name="직사각형 2"/>
          <p:cNvSpPr/>
          <p:nvPr/>
        </p:nvSpPr>
        <p:spPr>
          <a:xfrm>
            <a:off x="489526" y="1016225"/>
            <a:ext cx="11442061" cy="1477328"/>
          </a:xfrm>
          <a:prstGeom prst="rect">
            <a:avLst/>
          </a:prstGeom>
          <a:solidFill>
            <a:schemeClr val="accent2">
              <a:alpha val="50000"/>
            </a:schemeClr>
          </a:soli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dirty="0"/>
              <a:t>We found that the model using long-term trading days period with CNN learning algorithm achieves the highest performance of sensitivity, specificity, accuracy, and MCC. It is proved that Convolutional neural network </a:t>
            </a:r>
            <a:r>
              <a:rPr lang="en-US" altLang="ko-KR" b="1" dirty="0"/>
              <a:t>can find the hidden pattern inside the candlestick chart images</a:t>
            </a:r>
            <a:r>
              <a:rPr lang="en-US" altLang="ko-KR" dirty="0"/>
              <a:t> to forecast the movement of specific stock market in the future. Adding the indicator such as </a:t>
            </a:r>
            <a:r>
              <a:rPr lang="en-US" altLang="ko-KR" u="sng" dirty="0"/>
              <a:t>volume in candlestick chart not really help the algorithms increase finding the hidden pattern.</a:t>
            </a:r>
            <a:endParaRPr lang="ko-KR" altLang="ko-KR" u="sng" dirty="0"/>
          </a:p>
        </p:txBody>
      </p:sp>
      <p:grpSp>
        <p:nvGrpSpPr>
          <p:cNvPr id="7" name="그룹 6">
            <a:extLst>
              <a:ext uri="{FF2B5EF4-FFF2-40B4-BE49-F238E27FC236}">
                <a16:creationId xmlns:a16="http://schemas.microsoft.com/office/drawing/2014/main" id="{F99B44E1-524F-4619-88D0-6E9C6EF41408}"/>
              </a:ext>
            </a:extLst>
          </p:cNvPr>
          <p:cNvGrpSpPr/>
          <p:nvPr/>
        </p:nvGrpSpPr>
        <p:grpSpPr>
          <a:xfrm>
            <a:off x="3172689" y="3342903"/>
            <a:ext cx="5846621" cy="3182584"/>
            <a:chOff x="1520040" y="1603169"/>
            <a:chExt cx="6733311" cy="3918856"/>
          </a:xfrm>
        </p:grpSpPr>
        <p:pic>
          <p:nvPicPr>
            <p:cNvPr id="8" name="그림 7">
              <a:extLst>
                <a:ext uri="{FF2B5EF4-FFF2-40B4-BE49-F238E27FC236}">
                  <a16:creationId xmlns:a16="http://schemas.microsoft.com/office/drawing/2014/main" id="{BD8BF069-B6EF-4A79-B2C5-ED553BA5B2CE}"/>
                </a:ext>
              </a:extLst>
            </p:cNvPr>
            <p:cNvPicPr/>
            <p:nvPr/>
          </p:nvPicPr>
          <p:blipFill rotWithShape="1">
            <a:blip r:embed="rId5">
              <a:extLst>
                <a:ext uri="{28A0092B-C50C-407E-A947-70E740481C1C}">
                  <a14:useLocalDpi xmlns:a14="http://schemas.microsoft.com/office/drawing/2010/main" val="0"/>
                </a:ext>
              </a:extLst>
            </a:blip>
            <a:srcRect l="13238" t="10459" r="11901" b="29404"/>
            <a:stretch/>
          </p:blipFill>
          <p:spPr>
            <a:xfrm>
              <a:off x="1520040" y="1603169"/>
              <a:ext cx="6733311" cy="1959428"/>
            </a:xfrm>
            <a:prstGeom prst="rect">
              <a:avLst/>
            </a:prstGeom>
          </p:spPr>
        </p:pic>
        <p:pic>
          <p:nvPicPr>
            <p:cNvPr id="9" name="그림 8">
              <a:extLst>
                <a:ext uri="{FF2B5EF4-FFF2-40B4-BE49-F238E27FC236}">
                  <a16:creationId xmlns:a16="http://schemas.microsoft.com/office/drawing/2014/main" id="{AC22B501-735D-4DB5-BEC7-750EAFD618A8}"/>
                </a:ext>
              </a:extLst>
            </p:cNvPr>
            <p:cNvPicPr/>
            <p:nvPr/>
          </p:nvPicPr>
          <p:blipFill rotWithShape="1">
            <a:blip r:embed="rId6">
              <a:extLst>
                <a:ext uri="{28A0092B-C50C-407E-A947-70E740481C1C}">
                  <a14:useLocalDpi xmlns:a14="http://schemas.microsoft.com/office/drawing/2010/main" val="0"/>
                </a:ext>
              </a:extLst>
            </a:blip>
            <a:srcRect l="13416" t="17473" r="16174" b="23338"/>
            <a:stretch/>
          </p:blipFill>
          <p:spPr>
            <a:xfrm>
              <a:off x="1520040" y="3562597"/>
              <a:ext cx="6733311" cy="1959428"/>
            </a:xfrm>
            <a:prstGeom prst="rect">
              <a:avLst/>
            </a:prstGeom>
          </p:spPr>
        </p:pic>
      </p:grpSp>
      <p:sp>
        <p:nvSpPr>
          <p:cNvPr id="2" name="슬라이드 번호 개체 틀 1">
            <a:extLst>
              <a:ext uri="{FF2B5EF4-FFF2-40B4-BE49-F238E27FC236}">
                <a16:creationId xmlns:a16="http://schemas.microsoft.com/office/drawing/2014/main" id="{3C91220F-50E9-443A-B301-4D4834EEE493}"/>
              </a:ext>
            </a:extLst>
          </p:cNvPr>
          <p:cNvSpPr>
            <a:spLocks noGrp="1"/>
          </p:cNvSpPr>
          <p:nvPr>
            <p:ph type="sldNum" sz="quarter" idx="12"/>
          </p:nvPr>
        </p:nvSpPr>
        <p:spPr>
          <a:xfrm>
            <a:off x="9188387" y="234263"/>
            <a:ext cx="2743200" cy="365125"/>
          </a:xfrm>
        </p:spPr>
        <p:txBody>
          <a:bodyPr/>
          <a:lstStyle/>
          <a:p>
            <a:fld id="{A383134D-030D-412B-B728-4E6C1EEDA10F}" type="slidenum">
              <a:rPr lang="ko-KR" altLang="en-US" smtClean="0"/>
              <a:t>30</a:t>
            </a:fld>
            <a:endParaRPr lang="ko-KR" altLang="en-US" dirty="0"/>
          </a:p>
        </p:txBody>
      </p:sp>
    </p:spTree>
    <p:extLst>
      <p:ext uri="{BB962C8B-B14F-4D97-AF65-F5344CB8AC3E}">
        <p14:creationId xmlns:p14="http://schemas.microsoft.com/office/powerpoint/2010/main" val="2037741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4556312" cy="430887"/>
          </a:xfrm>
          <a:prstGeom prst="rect">
            <a:avLst/>
          </a:prstGeom>
          <a:noFill/>
        </p:spPr>
        <p:txBody>
          <a:bodyPr wrap="none" rtlCol="0">
            <a:spAutoFit/>
          </a:bodyPr>
          <a:lstStyle/>
          <a:p>
            <a:r>
              <a:rPr lang="en-US" altLang="ko-KR" sz="2200" b="1" dirty="0"/>
              <a:t>Conclusions and Future Works 3</a:t>
            </a:r>
            <a:endParaRPr lang="ko-KR" altLang="ko-KR" sz="2200" b="1" dirty="0"/>
          </a:p>
        </p:txBody>
      </p:sp>
      <p:sp>
        <p:nvSpPr>
          <p:cNvPr id="3" name="직사각형 2"/>
          <p:cNvSpPr/>
          <p:nvPr/>
        </p:nvSpPr>
        <p:spPr>
          <a:xfrm>
            <a:off x="644813" y="1859339"/>
            <a:ext cx="10902373" cy="3139321"/>
          </a:xfrm>
          <a:prstGeom prst="rect">
            <a:avLst/>
          </a:prstGeom>
          <a:solidFill>
            <a:schemeClr val="accent2">
              <a:alpha val="50000"/>
            </a:schemeClr>
          </a:soli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r>
              <a:rPr lang="en-US" altLang="ko-KR" sz="2200" dirty="0"/>
              <a:t>The comparison experiments indicated that our proposed method provide </a:t>
            </a:r>
            <a:r>
              <a:rPr lang="en-US" altLang="ko-KR" sz="2200" u="sng" dirty="0"/>
              <a:t>highly accurate forecast for other datasets compare to the other existing methods.</a:t>
            </a:r>
            <a:r>
              <a:rPr lang="en-US" altLang="ko-KR" sz="2200" dirty="0"/>
              <a:t> Patel used trading data from Reliance Industries, Infosys Ltd., CNX Nifty and S&amp;P Bombay Stock Exchange BSE Sensex during 10 years with accuracy in the range of 89% - 92% while we achieved accuracy in the range of 93% - 97%. </a:t>
            </a:r>
            <a:r>
              <a:rPr lang="en-US" altLang="ko-KR" sz="2200" dirty="0" err="1"/>
              <a:t>Khaidem</a:t>
            </a:r>
            <a:r>
              <a:rPr lang="en-US" altLang="ko-KR" sz="2200" dirty="0"/>
              <a:t> method achieved the accuracy in the range of 86% - 94% using three trading data from Samsung, GE and Apple while we achieved in the range of 87% - 97%. </a:t>
            </a:r>
            <a:r>
              <a:rPr lang="en-US" altLang="ko-KR" sz="2200" u="sng" dirty="0"/>
              <a:t>Zhang utilized 13 different companies in Hong Kong stock exchange with accuracy 61%. Meanwhile, our method achieved 92% for accuracy.</a:t>
            </a:r>
            <a:endParaRPr lang="ko-KR" altLang="ko-KR" sz="2200" u="sng" dirty="0"/>
          </a:p>
        </p:txBody>
      </p:sp>
      <p:sp>
        <p:nvSpPr>
          <p:cNvPr id="2" name="슬라이드 번호 개체 틀 1">
            <a:extLst>
              <a:ext uri="{FF2B5EF4-FFF2-40B4-BE49-F238E27FC236}">
                <a16:creationId xmlns:a16="http://schemas.microsoft.com/office/drawing/2014/main" id="{0D4CE89E-BC9A-4BA6-A391-EA6B8C4742ED}"/>
              </a:ext>
            </a:extLst>
          </p:cNvPr>
          <p:cNvSpPr>
            <a:spLocks noGrp="1"/>
          </p:cNvSpPr>
          <p:nvPr>
            <p:ph type="sldNum" sz="quarter" idx="12"/>
          </p:nvPr>
        </p:nvSpPr>
        <p:spPr>
          <a:xfrm>
            <a:off x="9197009" y="149950"/>
            <a:ext cx="2743200" cy="365125"/>
          </a:xfrm>
        </p:spPr>
        <p:txBody>
          <a:bodyPr/>
          <a:lstStyle/>
          <a:p>
            <a:fld id="{A383134D-030D-412B-B728-4E6C1EEDA10F}" type="slidenum">
              <a:rPr lang="ko-KR" altLang="en-US" smtClean="0"/>
              <a:t>31</a:t>
            </a:fld>
            <a:endParaRPr lang="ko-KR" altLang="en-US"/>
          </a:p>
        </p:txBody>
      </p:sp>
    </p:spTree>
    <p:extLst>
      <p:ext uri="{BB962C8B-B14F-4D97-AF65-F5344CB8AC3E}">
        <p14:creationId xmlns:p14="http://schemas.microsoft.com/office/powerpoint/2010/main" val="894140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3369833" cy="430887"/>
          </a:xfrm>
          <a:prstGeom prst="rect">
            <a:avLst/>
          </a:prstGeom>
          <a:noFill/>
        </p:spPr>
        <p:txBody>
          <a:bodyPr wrap="none" rtlCol="0">
            <a:spAutoFit/>
          </a:bodyPr>
          <a:lstStyle/>
          <a:p>
            <a:r>
              <a:rPr kumimoji="0" lang="en-US" altLang="ko-KR" sz="2200" b="1" i="0" u="none" strike="noStrike" cap="none" normalizeH="0" baseline="0" dirty="0">
                <a:ln>
                  <a:noFill/>
                </a:ln>
                <a:solidFill>
                  <a:srgbClr val="202124"/>
                </a:solidFill>
                <a:effectLst/>
                <a:latin typeface="+mj-lt"/>
                <a:ea typeface="inherit"/>
              </a:rPr>
              <a:t>M</a:t>
            </a:r>
            <a:r>
              <a:rPr kumimoji="0" lang="ko-KR" altLang="ko-KR" sz="2200" b="1" i="0" u="none" strike="noStrike" cap="none" normalizeH="0" baseline="0" dirty="0" err="1">
                <a:ln>
                  <a:noFill/>
                </a:ln>
                <a:solidFill>
                  <a:srgbClr val="202124"/>
                </a:solidFill>
                <a:effectLst/>
                <a:latin typeface="+mj-lt"/>
                <a:ea typeface="inherit"/>
              </a:rPr>
              <a:t>odel</a:t>
            </a:r>
            <a:r>
              <a:rPr kumimoji="0" lang="ko-KR" altLang="ko-KR" sz="2200" b="1" i="0" u="none" strike="noStrike" cap="none" normalizeH="0" baseline="0" dirty="0">
                <a:ln>
                  <a:noFill/>
                </a:ln>
                <a:solidFill>
                  <a:srgbClr val="202124"/>
                </a:solidFill>
                <a:effectLst/>
                <a:latin typeface="+mj-lt"/>
                <a:ea typeface="inherit"/>
              </a:rPr>
              <a:t> </a:t>
            </a:r>
            <a:r>
              <a:rPr lang="en-US" altLang="ko-KR" sz="2200" b="1" dirty="0">
                <a:solidFill>
                  <a:srgbClr val="202124"/>
                </a:solidFill>
                <a:latin typeface="+mj-lt"/>
                <a:ea typeface="inherit"/>
              </a:rPr>
              <a:t>I</a:t>
            </a:r>
            <a:r>
              <a:rPr kumimoji="0" lang="ko-KR" altLang="ko-KR" sz="2200" b="1" i="0" u="none" strike="noStrike" cap="none" normalizeH="0" baseline="0" dirty="0" err="1">
                <a:ln>
                  <a:noFill/>
                </a:ln>
                <a:solidFill>
                  <a:srgbClr val="202124"/>
                </a:solidFill>
                <a:effectLst/>
                <a:latin typeface="+mj-lt"/>
                <a:ea typeface="inherit"/>
              </a:rPr>
              <a:t>mplementation</a:t>
            </a:r>
            <a:r>
              <a:rPr kumimoji="0" lang="ko-KR" altLang="ko-KR" sz="2200" b="1" i="0" u="none" strike="noStrike" cap="none" normalizeH="0" baseline="0" dirty="0">
                <a:ln>
                  <a:noFill/>
                </a:ln>
                <a:solidFill>
                  <a:schemeClr val="tx1"/>
                </a:solidFill>
                <a:effectLst/>
                <a:latin typeface="+mj-lt"/>
              </a:rPr>
              <a:t> </a:t>
            </a:r>
          </a:p>
        </p:txBody>
      </p:sp>
      <p:pic>
        <p:nvPicPr>
          <p:cNvPr id="8" name="그림 7">
            <a:extLst>
              <a:ext uri="{FF2B5EF4-FFF2-40B4-BE49-F238E27FC236}">
                <a16:creationId xmlns:a16="http://schemas.microsoft.com/office/drawing/2014/main" id="{2A769DB7-A670-4224-A4D1-EEA9C6D53928}"/>
              </a:ext>
            </a:extLst>
          </p:cNvPr>
          <p:cNvPicPr>
            <a:picLocks noChangeAspect="1"/>
          </p:cNvPicPr>
          <p:nvPr/>
        </p:nvPicPr>
        <p:blipFill>
          <a:blip r:embed="rId5"/>
          <a:stretch>
            <a:fillRect/>
          </a:stretch>
        </p:blipFill>
        <p:spPr>
          <a:xfrm>
            <a:off x="388858" y="990407"/>
            <a:ext cx="5211842" cy="5814840"/>
          </a:xfrm>
          <a:prstGeom prst="rect">
            <a:avLst/>
          </a:prstGeom>
        </p:spPr>
      </p:pic>
      <p:pic>
        <p:nvPicPr>
          <p:cNvPr id="10" name="그림 9">
            <a:extLst>
              <a:ext uri="{FF2B5EF4-FFF2-40B4-BE49-F238E27FC236}">
                <a16:creationId xmlns:a16="http://schemas.microsoft.com/office/drawing/2014/main" id="{B9F54F59-1821-47EE-B9FD-11F63FE5AD3B}"/>
              </a:ext>
            </a:extLst>
          </p:cNvPr>
          <p:cNvPicPr>
            <a:picLocks noChangeAspect="1"/>
          </p:cNvPicPr>
          <p:nvPr/>
        </p:nvPicPr>
        <p:blipFill>
          <a:blip r:embed="rId6"/>
          <a:stretch>
            <a:fillRect/>
          </a:stretch>
        </p:blipFill>
        <p:spPr>
          <a:xfrm>
            <a:off x="5943600" y="1066214"/>
            <a:ext cx="5549900" cy="5791786"/>
          </a:xfrm>
          <a:prstGeom prst="rect">
            <a:avLst/>
          </a:prstGeom>
        </p:spPr>
      </p:pic>
      <p:sp>
        <p:nvSpPr>
          <p:cNvPr id="2" name="슬라이드 번호 개체 틀 1">
            <a:extLst>
              <a:ext uri="{FF2B5EF4-FFF2-40B4-BE49-F238E27FC236}">
                <a16:creationId xmlns:a16="http://schemas.microsoft.com/office/drawing/2014/main" id="{4D202F7C-CAC3-41F2-B243-48DA5F345CE3}"/>
              </a:ext>
            </a:extLst>
          </p:cNvPr>
          <p:cNvSpPr>
            <a:spLocks noGrp="1"/>
          </p:cNvSpPr>
          <p:nvPr>
            <p:ph type="sldNum" sz="quarter" idx="12"/>
          </p:nvPr>
        </p:nvSpPr>
        <p:spPr>
          <a:xfrm>
            <a:off x="9256644" y="212046"/>
            <a:ext cx="2743200" cy="365125"/>
          </a:xfrm>
        </p:spPr>
        <p:txBody>
          <a:bodyPr/>
          <a:lstStyle/>
          <a:p>
            <a:fld id="{A383134D-030D-412B-B728-4E6C1EEDA10F}" type="slidenum">
              <a:rPr lang="ko-KR" altLang="en-US" smtClean="0"/>
              <a:t>32</a:t>
            </a:fld>
            <a:endParaRPr lang="ko-KR" altLang="en-US" dirty="0"/>
          </a:p>
        </p:txBody>
      </p:sp>
    </p:spTree>
    <p:extLst>
      <p:ext uri="{BB962C8B-B14F-4D97-AF65-F5344CB8AC3E}">
        <p14:creationId xmlns:p14="http://schemas.microsoft.com/office/powerpoint/2010/main" val="416485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3369833" cy="430887"/>
          </a:xfrm>
          <a:prstGeom prst="rect">
            <a:avLst/>
          </a:prstGeom>
          <a:noFill/>
        </p:spPr>
        <p:txBody>
          <a:bodyPr wrap="none" rtlCol="0">
            <a:spAutoFit/>
          </a:bodyPr>
          <a:lstStyle/>
          <a:p>
            <a:r>
              <a:rPr kumimoji="0" lang="en-US" altLang="ko-KR" sz="2200" b="1" i="0" u="none" strike="noStrike" cap="none" normalizeH="0" baseline="0" dirty="0">
                <a:ln>
                  <a:noFill/>
                </a:ln>
                <a:solidFill>
                  <a:srgbClr val="202124"/>
                </a:solidFill>
                <a:effectLst/>
                <a:latin typeface="+mj-lt"/>
                <a:ea typeface="inherit"/>
              </a:rPr>
              <a:t>M</a:t>
            </a:r>
            <a:r>
              <a:rPr kumimoji="0" lang="ko-KR" altLang="ko-KR" sz="2200" b="1" i="0" u="none" strike="noStrike" cap="none" normalizeH="0" baseline="0" dirty="0" err="1">
                <a:ln>
                  <a:noFill/>
                </a:ln>
                <a:solidFill>
                  <a:srgbClr val="202124"/>
                </a:solidFill>
                <a:effectLst/>
                <a:latin typeface="+mj-lt"/>
                <a:ea typeface="inherit"/>
              </a:rPr>
              <a:t>odel</a:t>
            </a:r>
            <a:r>
              <a:rPr kumimoji="0" lang="ko-KR" altLang="ko-KR" sz="2200" b="1" i="0" u="none" strike="noStrike" cap="none" normalizeH="0" baseline="0" dirty="0">
                <a:ln>
                  <a:noFill/>
                </a:ln>
                <a:solidFill>
                  <a:srgbClr val="202124"/>
                </a:solidFill>
                <a:effectLst/>
                <a:latin typeface="+mj-lt"/>
                <a:ea typeface="inherit"/>
              </a:rPr>
              <a:t> </a:t>
            </a:r>
            <a:r>
              <a:rPr lang="en-US" altLang="ko-KR" sz="2200" b="1" dirty="0">
                <a:solidFill>
                  <a:srgbClr val="202124"/>
                </a:solidFill>
                <a:latin typeface="+mj-lt"/>
                <a:ea typeface="inherit"/>
              </a:rPr>
              <a:t>I</a:t>
            </a:r>
            <a:r>
              <a:rPr kumimoji="0" lang="ko-KR" altLang="ko-KR" sz="2200" b="1" i="0" u="none" strike="noStrike" cap="none" normalizeH="0" baseline="0" dirty="0" err="1">
                <a:ln>
                  <a:noFill/>
                </a:ln>
                <a:solidFill>
                  <a:srgbClr val="202124"/>
                </a:solidFill>
                <a:effectLst/>
                <a:latin typeface="+mj-lt"/>
                <a:ea typeface="inherit"/>
              </a:rPr>
              <a:t>mplementation</a:t>
            </a:r>
            <a:r>
              <a:rPr kumimoji="0" lang="ko-KR" altLang="ko-KR" sz="2200" b="1" i="0" u="none" strike="noStrike" cap="none" normalizeH="0" baseline="0" dirty="0">
                <a:ln>
                  <a:noFill/>
                </a:ln>
                <a:solidFill>
                  <a:schemeClr val="tx1"/>
                </a:solidFill>
                <a:effectLst/>
                <a:latin typeface="+mj-lt"/>
              </a:rPr>
              <a:t> </a:t>
            </a:r>
          </a:p>
        </p:txBody>
      </p:sp>
      <p:pic>
        <p:nvPicPr>
          <p:cNvPr id="3" name="그림 2">
            <a:extLst>
              <a:ext uri="{FF2B5EF4-FFF2-40B4-BE49-F238E27FC236}">
                <a16:creationId xmlns:a16="http://schemas.microsoft.com/office/drawing/2014/main" id="{77C42A1D-0D69-4C0B-AA6B-3CC004EE0B87}"/>
              </a:ext>
            </a:extLst>
          </p:cNvPr>
          <p:cNvPicPr>
            <a:picLocks noChangeAspect="1"/>
          </p:cNvPicPr>
          <p:nvPr/>
        </p:nvPicPr>
        <p:blipFill>
          <a:blip r:embed="rId5"/>
          <a:stretch>
            <a:fillRect/>
          </a:stretch>
        </p:blipFill>
        <p:spPr>
          <a:xfrm>
            <a:off x="489527" y="1043160"/>
            <a:ext cx="5261046" cy="5814840"/>
          </a:xfrm>
          <a:prstGeom prst="rect">
            <a:avLst/>
          </a:prstGeom>
        </p:spPr>
      </p:pic>
      <p:pic>
        <p:nvPicPr>
          <p:cNvPr id="9" name="그림 8">
            <a:extLst>
              <a:ext uri="{FF2B5EF4-FFF2-40B4-BE49-F238E27FC236}">
                <a16:creationId xmlns:a16="http://schemas.microsoft.com/office/drawing/2014/main" id="{D49FD5E7-3E7A-483A-8BBA-352C2E760CC7}"/>
              </a:ext>
            </a:extLst>
          </p:cNvPr>
          <p:cNvPicPr>
            <a:picLocks noChangeAspect="1"/>
          </p:cNvPicPr>
          <p:nvPr/>
        </p:nvPicPr>
        <p:blipFill>
          <a:blip r:embed="rId6"/>
          <a:stretch>
            <a:fillRect/>
          </a:stretch>
        </p:blipFill>
        <p:spPr>
          <a:xfrm>
            <a:off x="6956176" y="2226314"/>
            <a:ext cx="3562847" cy="3448531"/>
          </a:xfrm>
          <a:prstGeom prst="rect">
            <a:avLst/>
          </a:prstGeom>
        </p:spPr>
      </p:pic>
      <p:sp>
        <p:nvSpPr>
          <p:cNvPr id="2" name="슬라이드 번호 개체 틀 1">
            <a:extLst>
              <a:ext uri="{FF2B5EF4-FFF2-40B4-BE49-F238E27FC236}">
                <a16:creationId xmlns:a16="http://schemas.microsoft.com/office/drawing/2014/main" id="{CD68F232-F490-4120-91DB-2C3B38CD797C}"/>
              </a:ext>
            </a:extLst>
          </p:cNvPr>
          <p:cNvSpPr>
            <a:spLocks noGrp="1"/>
          </p:cNvSpPr>
          <p:nvPr>
            <p:ph type="sldNum" sz="quarter" idx="12"/>
          </p:nvPr>
        </p:nvSpPr>
        <p:spPr>
          <a:xfrm>
            <a:off x="9147423" y="212046"/>
            <a:ext cx="2743200" cy="365125"/>
          </a:xfrm>
        </p:spPr>
        <p:txBody>
          <a:bodyPr/>
          <a:lstStyle/>
          <a:p>
            <a:fld id="{A383134D-030D-412B-B728-4E6C1EEDA10F}" type="slidenum">
              <a:rPr lang="ko-KR" altLang="en-US" smtClean="0"/>
              <a:t>33</a:t>
            </a:fld>
            <a:endParaRPr lang="ko-KR" altLang="en-US"/>
          </a:p>
        </p:txBody>
      </p:sp>
    </p:spTree>
    <p:extLst>
      <p:ext uri="{BB962C8B-B14F-4D97-AF65-F5344CB8AC3E}">
        <p14:creationId xmlns:p14="http://schemas.microsoft.com/office/powerpoint/2010/main" val="735170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2E9E1A0-FF79-493C-90F5-7F2D173C3336}"/>
              </a:ext>
            </a:extLst>
          </p:cNvPr>
          <p:cNvPicPr>
            <a:picLocks noChangeAspect="1"/>
          </p:cNvPicPr>
          <p:nvPr/>
        </p:nvPicPr>
        <p:blipFill>
          <a:blip r:embed="rId2"/>
          <a:stretch>
            <a:fillRect/>
          </a:stretch>
        </p:blipFill>
        <p:spPr>
          <a:xfrm>
            <a:off x="302827" y="994776"/>
            <a:ext cx="4904173" cy="5810471"/>
          </a:xfrm>
          <a:prstGeom prst="rect">
            <a:avLst/>
          </a:prstGeom>
        </p:spPr>
      </p:pic>
      <p:pic>
        <p:nvPicPr>
          <p:cNvPr id="4" name="Picture 2" descr="차트 기술분석 실전 매매 기법 Part2. '캔들'을 활용한 필승 매매 - 인프런 | 강의">
            <a:extLst>
              <a:ext uri="{FF2B5EF4-FFF2-40B4-BE49-F238E27FC236}">
                <a16:creationId xmlns:a16="http://schemas.microsoft.com/office/drawing/2014/main" id="{591BF1FD-7586-4E3F-A652-4ECE6CF7AC8A}"/>
              </a:ext>
            </a:extLst>
          </p:cNvPr>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5" name="직선 연결선 4">
            <a:extLst>
              <a:ext uri="{FF2B5EF4-FFF2-40B4-BE49-F238E27FC236}">
                <a16:creationId xmlns:a16="http://schemas.microsoft.com/office/drawing/2014/main" id="{B5499FD0-D442-4CCF-B471-0A7F6A59D045}"/>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A6EB9E5-4080-443D-A915-93FF753D23BB}"/>
              </a:ext>
            </a:extLst>
          </p:cNvPr>
          <p:cNvSpPr txBox="1"/>
          <p:nvPr/>
        </p:nvSpPr>
        <p:spPr>
          <a:xfrm>
            <a:off x="489527" y="332513"/>
            <a:ext cx="3369833" cy="430887"/>
          </a:xfrm>
          <a:prstGeom prst="rect">
            <a:avLst/>
          </a:prstGeom>
          <a:noFill/>
        </p:spPr>
        <p:txBody>
          <a:bodyPr wrap="none" rtlCol="0">
            <a:spAutoFit/>
          </a:bodyPr>
          <a:lstStyle/>
          <a:p>
            <a:r>
              <a:rPr kumimoji="0" lang="en-US" altLang="ko-KR" sz="2200" b="1" i="0" u="none" strike="noStrike" cap="none" normalizeH="0" baseline="0" dirty="0">
                <a:ln>
                  <a:noFill/>
                </a:ln>
                <a:solidFill>
                  <a:srgbClr val="202124"/>
                </a:solidFill>
                <a:effectLst/>
                <a:latin typeface="+mj-lt"/>
                <a:ea typeface="inherit"/>
              </a:rPr>
              <a:t>M</a:t>
            </a:r>
            <a:r>
              <a:rPr kumimoji="0" lang="ko-KR" altLang="ko-KR" sz="2200" b="1" i="0" u="none" strike="noStrike" cap="none" normalizeH="0" baseline="0" dirty="0" err="1">
                <a:ln>
                  <a:noFill/>
                </a:ln>
                <a:solidFill>
                  <a:srgbClr val="202124"/>
                </a:solidFill>
                <a:effectLst/>
                <a:latin typeface="+mj-lt"/>
                <a:ea typeface="inherit"/>
              </a:rPr>
              <a:t>odel</a:t>
            </a:r>
            <a:r>
              <a:rPr kumimoji="0" lang="ko-KR" altLang="ko-KR" sz="2200" b="1" i="0" u="none" strike="noStrike" cap="none" normalizeH="0" baseline="0" dirty="0">
                <a:ln>
                  <a:noFill/>
                </a:ln>
                <a:solidFill>
                  <a:srgbClr val="202124"/>
                </a:solidFill>
                <a:effectLst/>
                <a:latin typeface="+mj-lt"/>
                <a:ea typeface="inherit"/>
              </a:rPr>
              <a:t> </a:t>
            </a:r>
            <a:r>
              <a:rPr lang="en-US" altLang="ko-KR" sz="2200" b="1" dirty="0">
                <a:solidFill>
                  <a:srgbClr val="202124"/>
                </a:solidFill>
                <a:latin typeface="+mj-lt"/>
                <a:ea typeface="inherit"/>
              </a:rPr>
              <a:t>I</a:t>
            </a:r>
            <a:r>
              <a:rPr kumimoji="0" lang="ko-KR" altLang="ko-KR" sz="2200" b="1" i="0" u="none" strike="noStrike" cap="none" normalizeH="0" baseline="0" dirty="0" err="1">
                <a:ln>
                  <a:noFill/>
                </a:ln>
                <a:solidFill>
                  <a:srgbClr val="202124"/>
                </a:solidFill>
                <a:effectLst/>
                <a:latin typeface="+mj-lt"/>
                <a:ea typeface="inherit"/>
              </a:rPr>
              <a:t>mplementation</a:t>
            </a:r>
            <a:r>
              <a:rPr kumimoji="0" lang="ko-KR" altLang="ko-KR" sz="2200" b="1" i="0" u="none" strike="noStrike" cap="none" normalizeH="0" baseline="0" dirty="0">
                <a:ln>
                  <a:noFill/>
                </a:ln>
                <a:solidFill>
                  <a:schemeClr val="tx1"/>
                </a:solidFill>
                <a:effectLst/>
                <a:latin typeface="+mj-lt"/>
              </a:rPr>
              <a:t> </a:t>
            </a:r>
          </a:p>
        </p:txBody>
      </p:sp>
      <p:pic>
        <p:nvPicPr>
          <p:cNvPr id="8" name="그림 7">
            <a:extLst>
              <a:ext uri="{FF2B5EF4-FFF2-40B4-BE49-F238E27FC236}">
                <a16:creationId xmlns:a16="http://schemas.microsoft.com/office/drawing/2014/main" id="{ABE170C8-2B5C-40F6-9660-E51693B0A0A8}"/>
              </a:ext>
            </a:extLst>
          </p:cNvPr>
          <p:cNvPicPr>
            <a:picLocks noChangeAspect="1"/>
          </p:cNvPicPr>
          <p:nvPr/>
        </p:nvPicPr>
        <p:blipFill>
          <a:blip r:embed="rId5"/>
          <a:stretch>
            <a:fillRect/>
          </a:stretch>
        </p:blipFill>
        <p:spPr>
          <a:xfrm>
            <a:off x="6360995" y="994776"/>
            <a:ext cx="4794048" cy="5863224"/>
          </a:xfrm>
          <a:prstGeom prst="rect">
            <a:avLst/>
          </a:prstGeom>
        </p:spPr>
      </p:pic>
      <p:sp>
        <p:nvSpPr>
          <p:cNvPr id="2" name="슬라이드 번호 개체 틀 1">
            <a:extLst>
              <a:ext uri="{FF2B5EF4-FFF2-40B4-BE49-F238E27FC236}">
                <a16:creationId xmlns:a16="http://schemas.microsoft.com/office/drawing/2014/main" id="{4EEC50EB-DF7A-4C68-A3E2-B42B674BF93D}"/>
              </a:ext>
            </a:extLst>
          </p:cNvPr>
          <p:cNvSpPr>
            <a:spLocks noGrp="1"/>
          </p:cNvSpPr>
          <p:nvPr>
            <p:ph type="sldNum" sz="quarter" idx="12"/>
          </p:nvPr>
        </p:nvSpPr>
        <p:spPr>
          <a:xfrm>
            <a:off x="9197008" y="182831"/>
            <a:ext cx="2743200" cy="365125"/>
          </a:xfrm>
        </p:spPr>
        <p:txBody>
          <a:bodyPr/>
          <a:lstStyle/>
          <a:p>
            <a:fld id="{A383134D-030D-412B-B728-4E6C1EEDA10F}" type="slidenum">
              <a:rPr lang="ko-KR" altLang="en-US" smtClean="0"/>
              <a:t>34</a:t>
            </a:fld>
            <a:endParaRPr lang="ko-KR" altLang="en-US"/>
          </a:p>
        </p:txBody>
      </p:sp>
    </p:spTree>
    <p:extLst>
      <p:ext uri="{BB962C8B-B14F-4D97-AF65-F5344CB8AC3E}">
        <p14:creationId xmlns:p14="http://schemas.microsoft.com/office/powerpoint/2010/main" val="173967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차트 기술분석 실전 매매 기법 Part2. '캔들'을 활용한 필승 매매 - 인프런 | 강의">
            <a:extLst>
              <a:ext uri="{FF2B5EF4-FFF2-40B4-BE49-F238E27FC236}">
                <a16:creationId xmlns:a16="http://schemas.microsoft.com/office/drawing/2014/main" id="{591BF1FD-7586-4E3F-A652-4ECE6CF7AC8A}"/>
              </a:ext>
            </a:extLst>
          </p:cNvPr>
          <p:cNvPicPr>
            <a:picLocks noChangeAspect="1" noChangeArrowheads="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5" name="직선 연결선 4">
            <a:extLst>
              <a:ext uri="{FF2B5EF4-FFF2-40B4-BE49-F238E27FC236}">
                <a16:creationId xmlns:a16="http://schemas.microsoft.com/office/drawing/2014/main" id="{B5499FD0-D442-4CCF-B471-0A7F6A59D045}"/>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A6EB9E5-4080-443D-A915-93FF753D23BB}"/>
              </a:ext>
            </a:extLst>
          </p:cNvPr>
          <p:cNvSpPr txBox="1"/>
          <p:nvPr/>
        </p:nvSpPr>
        <p:spPr>
          <a:xfrm>
            <a:off x="489527" y="332513"/>
            <a:ext cx="3369833" cy="430887"/>
          </a:xfrm>
          <a:prstGeom prst="rect">
            <a:avLst/>
          </a:prstGeom>
          <a:noFill/>
        </p:spPr>
        <p:txBody>
          <a:bodyPr wrap="none" rtlCol="0">
            <a:spAutoFit/>
          </a:bodyPr>
          <a:lstStyle/>
          <a:p>
            <a:r>
              <a:rPr kumimoji="0" lang="en-US" altLang="ko-KR" sz="2200" b="1" i="0" u="none" strike="noStrike" cap="none" normalizeH="0" baseline="0" dirty="0">
                <a:ln>
                  <a:noFill/>
                </a:ln>
                <a:solidFill>
                  <a:srgbClr val="202124"/>
                </a:solidFill>
                <a:effectLst/>
                <a:latin typeface="+mj-lt"/>
                <a:ea typeface="inherit"/>
              </a:rPr>
              <a:t>M</a:t>
            </a:r>
            <a:r>
              <a:rPr kumimoji="0" lang="ko-KR" altLang="ko-KR" sz="2200" b="1" i="0" u="none" strike="noStrike" cap="none" normalizeH="0" baseline="0" dirty="0" err="1">
                <a:ln>
                  <a:noFill/>
                </a:ln>
                <a:solidFill>
                  <a:srgbClr val="202124"/>
                </a:solidFill>
                <a:effectLst/>
                <a:latin typeface="+mj-lt"/>
                <a:ea typeface="inherit"/>
              </a:rPr>
              <a:t>odel</a:t>
            </a:r>
            <a:r>
              <a:rPr kumimoji="0" lang="ko-KR" altLang="ko-KR" sz="2200" b="1" i="0" u="none" strike="noStrike" cap="none" normalizeH="0" baseline="0" dirty="0">
                <a:ln>
                  <a:noFill/>
                </a:ln>
                <a:solidFill>
                  <a:srgbClr val="202124"/>
                </a:solidFill>
                <a:effectLst/>
                <a:latin typeface="+mj-lt"/>
                <a:ea typeface="inherit"/>
              </a:rPr>
              <a:t> </a:t>
            </a:r>
            <a:r>
              <a:rPr lang="en-US" altLang="ko-KR" sz="2200" b="1" dirty="0">
                <a:solidFill>
                  <a:srgbClr val="202124"/>
                </a:solidFill>
                <a:latin typeface="+mj-lt"/>
                <a:ea typeface="inherit"/>
              </a:rPr>
              <a:t>I</a:t>
            </a:r>
            <a:r>
              <a:rPr kumimoji="0" lang="ko-KR" altLang="ko-KR" sz="2200" b="1" i="0" u="none" strike="noStrike" cap="none" normalizeH="0" baseline="0" dirty="0" err="1">
                <a:ln>
                  <a:noFill/>
                </a:ln>
                <a:solidFill>
                  <a:srgbClr val="202124"/>
                </a:solidFill>
                <a:effectLst/>
                <a:latin typeface="+mj-lt"/>
                <a:ea typeface="inherit"/>
              </a:rPr>
              <a:t>mplementation</a:t>
            </a:r>
            <a:r>
              <a:rPr kumimoji="0" lang="ko-KR" altLang="ko-KR" sz="2200" b="1" i="0" u="none" strike="noStrike" cap="none" normalizeH="0" baseline="0" dirty="0">
                <a:ln>
                  <a:noFill/>
                </a:ln>
                <a:solidFill>
                  <a:schemeClr val="tx1"/>
                </a:solidFill>
                <a:effectLst/>
                <a:latin typeface="+mj-lt"/>
              </a:rPr>
              <a:t> </a:t>
            </a:r>
          </a:p>
        </p:txBody>
      </p:sp>
      <p:pic>
        <p:nvPicPr>
          <p:cNvPr id="7" name="그림 6">
            <a:extLst>
              <a:ext uri="{FF2B5EF4-FFF2-40B4-BE49-F238E27FC236}">
                <a16:creationId xmlns:a16="http://schemas.microsoft.com/office/drawing/2014/main" id="{6EC59C16-89C1-4539-B386-83902E99FC4F}"/>
              </a:ext>
            </a:extLst>
          </p:cNvPr>
          <p:cNvPicPr>
            <a:picLocks noChangeAspect="1"/>
          </p:cNvPicPr>
          <p:nvPr/>
        </p:nvPicPr>
        <p:blipFill>
          <a:blip r:embed="rId4"/>
          <a:stretch>
            <a:fillRect/>
          </a:stretch>
        </p:blipFill>
        <p:spPr>
          <a:xfrm>
            <a:off x="165942" y="864536"/>
            <a:ext cx="5525834" cy="5993464"/>
          </a:xfrm>
          <a:prstGeom prst="rect">
            <a:avLst/>
          </a:prstGeom>
        </p:spPr>
      </p:pic>
      <p:pic>
        <p:nvPicPr>
          <p:cNvPr id="10" name="그림 9">
            <a:extLst>
              <a:ext uri="{FF2B5EF4-FFF2-40B4-BE49-F238E27FC236}">
                <a16:creationId xmlns:a16="http://schemas.microsoft.com/office/drawing/2014/main" id="{8DCE3FDF-EFA0-46E5-A4DD-9A580E8AEB93}"/>
              </a:ext>
            </a:extLst>
          </p:cNvPr>
          <p:cNvPicPr>
            <a:picLocks noChangeAspect="1"/>
          </p:cNvPicPr>
          <p:nvPr/>
        </p:nvPicPr>
        <p:blipFill>
          <a:blip r:embed="rId5"/>
          <a:stretch>
            <a:fillRect/>
          </a:stretch>
        </p:blipFill>
        <p:spPr>
          <a:xfrm>
            <a:off x="6500226" y="928219"/>
            <a:ext cx="5272674" cy="5886031"/>
          </a:xfrm>
          <a:prstGeom prst="rect">
            <a:avLst/>
          </a:prstGeom>
        </p:spPr>
      </p:pic>
      <p:sp>
        <p:nvSpPr>
          <p:cNvPr id="2" name="슬라이드 번호 개체 틀 1">
            <a:extLst>
              <a:ext uri="{FF2B5EF4-FFF2-40B4-BE49-F238E27FC236}">
                <a16:creationId xmlns:a16="http://schemas.microsoft.com/office/drawing/2014/main" id="{6933A03D-D612-45C6-AF9E-C0EC5683222D}"/>
              </a:ext>
            </a:extLst>
          </p:cNvPr>
          <p:cNvSpPr>
            <a:spLocks noGrp="1"/>
          </p:cNvSpPr>
          <p:nvPr>
            <p:ph type="sldNum" sz="quarter" idx="12"/>
          </p:nvPr>
        </p:nvSpPr>
        <p:spPr>
          <a:xfrm>
            <a:off x="9236765" y="212046"/>
            <a:ext cx="2743200" cy="365125"/>
          </a:xfrm>
        </p:spPr>
        <p:txBody>
          <a:bodyPr/>
          <a:lstStyle/>
          <a:p>
            <a:fld id="{A383134D-030D-412B-B728-4E6C1EEDA10F}" type="slidenum">
              <a:rPr lang="ko-KR" altLang="en-US" smtClean="0"/>
              <a:t>35</a:t>
            </a:fld>
            <a:endParaRPr lang="ko-KR" altLang="en-US" dirty="0"/>
          </a:p>
        </p:txBody>
      </p:sp>
    </p:spTree>
    <p:extLst>
      <p:ext uri="{BB962C8B-B14F-4D97-AF65-F5344CB8AC3E}">
        <p14:creationId xmlns:p14="http://schemas.microsoft.com/office/powerpoint/2010/main" val="1900720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1779654" cy="430887"/>
          </a:xfrm>
          <a:prstGeom prst="rect">
            <a:avLst/>
          </a:prstGeom>
          <a:noFill/>
        </p:spPr>
        <p:txBody>
          <a:bodyPr wrap="none" rtlCol="0">
            <a:spAutoFit/>
          </a:bodyPr>
          <a:lstStyle/>
          <a:p>
            <a:r>
              <a:rPr lang="en-US" altLang="ko-KR" sz="2200" b="1" dirty="0"/>
              <a:t>Conclusions</a:t>
            </a:r>
            <a:endParaRPr lang="ko-KR" altLang="ko-KR" sz="2200" b="1" dirty="0"/>
          </a:p>
        </p:txBody>
      </p:sp>
      <p:graphicFrame>
        <p:nvGraphicFramePr>
          <p:cNvPr id="2" name="표 6">
            <a:extLst>
              <a:ext uri="{FF2B5EF4-FFF2-40B4-BE49-F238E27FC236}">
                <a16:creationId xmlns:a16="http://schemas.microsoft.com/office/drawing/2014/main" id="{A136EE2C-6C3F-40E6-B3F0-2C6A1C8C47E3}"/>
              </a:ext>
            </a:extLst>
          </p:cNvPr>
          <p:cNvGraphicFramePr>
            <a:graphicFrameLocks noGrp="1"/>
          </p:cNvGraphicFramePr>
          <p:nvPr>
            <p:extLst>
              <p:ext uri="{D42A27DB-BD31-4B8C-83A1-F6EECF244321}">
                <p14:modId xmlns:p14="http://schemas.microsoft.com/office/powerpoint/2010/main" val="3011533694"/>
              </p:ext>
            </p:extLst>
          </p:nvPr>
        </p:nvGraphicFramePr>
        <p:xfrm>
          <a:off x="489527" y="1320131"/>
          <a:ext cx="11181774" cy="1789614"/>
        </p:xfrm>
        <a:graphic>
          <a:graphicData uri="http://schemas.openxmlformats.org/drawingml/2006/table">
            <a:tbl>
              <a:tblPr firstRow="1" bandRow="1">
                <a:tableStyleId>{5FD0F851-EC5A-4D38-B0AD-8093EC10F338}</a:tableStyleId>
              </a:tblPr>
              <a:tblGrid>
                <a:gridCol w="1863629">
                  <a:extLst>
                    <a:ext uri="{9D8B030D-6E8A-4147-A177-3AD203B41FA5}">
                      <a16:colId xmlns:a16="http://schemas.microsoft.com/office/drawing/2014/main" val="2441397493"/>
                    </a:ext>
                  </a:extLst>
                </a:gridCol>
                <a:gridCol w="1863629">
                  <a:extLst>
                    <a:ext uri="{9D8B030D-6E8A-4147-A177-3AD203B41FA5}">
                      <a16:colId xmlns:a16="http://schemas.microsoft.com/office/drawing/2014/main" val="2525231720"/>
                    </a:ext>
                  </a:extLst>
                </a:gridCol>
                <a:gridCol w="1863629">
                  <a:extLst>
                    <a:ext uri="{9D8B030D-6E8A-4147-A177-3AD203B41FA5}">
                      <a16:colId xmlns:a16="http://schemas.microsoft.com/office/drawing/2014/main" val="3400947431"/>
                    </a:ext>
                  </a:extLst>
                </a:gridCol>
                <a:gridCol w="1863629">
                  <a:extLst>
                    <a:ext uri="{9D8B030D-6E8A-4147-A177-3AD203B41FA5}">
                      <a16:colId xmlns:a16="http://schemas.microsoft.com/office/drawing/2014/main" val="3535428763"/>
                    </a:ext>
                  </a:extLst>
                </a:gridCol>
                <a:gridCol w="1863629">
                  <a:extLst>
                    <a:ext uri="{9D8B030D-6E8A-4147-A177-3AD203B41FA5}">
                      <a16:colId xmlns:a16="http://schemas.microsoft.com/office/drawing/2014/main" val="3840987405"/>
                    </a:ext>
                  </a:extLst>
                </a:gridCol>
                <a:gridCol w="1863629">
                  <a:extLst>
                    <a:ext uri="{9D8B030D-6E8A-4147-A177-3AD203B41FA5}">
                      <a16:colId xmlns:a16="http://schemas.microsoft.com/office/drawing/2014/main" val="4188648072"/>
                    </a:ext>
                  </a:extLst>
                </a:gridCol>
              </a:tblGrid>
              <a:tr h="278616">
                <a:tc>
                  <a:txBody>
                    <a:bodyPr/>
                    <a:lstStyle/>
                    <a:p>
                      <a:pPr algn="ctr" latinLnBrk="1"/>
                      <a:r>
                        <a:rPr lang="en-US" altLang="ko-KR" dirty="0"/>
                        <a:t>1</a:t>
                      </a:r>
                      <a:endParaRPr lang="ko-KR" altLang="en-US" dirty="0"/>
                    </a:p>
                  </a:txBody>
                  <a:tcPr anchor="ctr"/>
                </a:tc>
                <a:tc>
                  <a:txBody>
                    <a:bodyPr/>
                    <a:lstStyle/>
                    <a:p>
                      <a:pPr algn="ctr" latinLnBrk="1"/>
                      <a:r>
                        <a:rPr lang="en-US" altLang="ko-KR" dirty="0"/>
                        <a:t>2</a:t>
                      </a:r>
                      <a:endParaRPr lang="ko-KR" altLang="en-US" dirty="0"/>
                    </a:p>
                  </a:txBody>
                  <a:tcPr anchor="ctr"/>
                </a:tc>
                <a:tc>
                  <a:txBody>
                    <a:bodyPr/>
                    <a:lstStyle/>
                    <a:p>
                      <a:pPr algn="ctr" latinLnBrk="1"/>
                      <a:r>
                        <a:rPr lang="en-US" altLang="ko-KR" dirty="0"/>
                        <a:t>3</a:t>
                      </a:r>
                      <a:endParaRPr lang="ko-KR" altLang="en-US" dirty="0"/>
                    </a:p>
                  </a:txBody>
                  <a:tcPr anchor="ctr"/>
                </a:tc>
                <a:tc>
                  <a:txBody>
                    <a:bodyPr/>
                    <a:lstStyle/>
                    <a:p>
                      <a:pPr algn="ctr" latinLnBrk="1"/>
                      <a:r>
                        <a:rPr lang="en-US" altLang="ko-KR" dirty="0"/>
                        <a:t>4</a:t>
                      </a:r>
                      <a:endParaRPr lang="ko-KR" altLang="en-US" dirty="0"/>
                    </a:p>
                  </a:txBody>
                  <a:tcPr anchor="ctr"/>
                </a:tc>
                <a:tc>
                  <a:txBody>
                    <a:bodyPr/>
                    <a:lstStyle/>
                    <a:p>
                      <a:pPr algn="ctr" latinLnBrk="1"/>
                      <a:r>
                        <a:rPr lang="en-US" altLang="ko-KR" dirty="0"/>
                        <a:t>5</a:t>
                      </a:r>
                      <a:endParaRPr lang="ko-KR" altLang="en-US" dirty="0"/>
                    </a:p>
                  </a:txBody>
                  <a:tcPr anchor="ctr"/>
                </a:tc>
                <a:tc>
                  <a:txBody>
                    <a:bodyPr/>
                    <a:lstStyle/>
                    <a:p>
                      <a:pPr algn="ctr" latinLnBrk="1"/>
                      <a:r>
                        <a:rPr lang="ko-KR" altLang="en-US" dirty="0"/>
                        <a:t>정확도</a:t>
                      </a:r>
                    </a:p>
                  </a:txBody>
                  <a:tcPr anchor="ctr"/>
                </a:tc>
                <a:extLst>
                  <a:ext uri="{0D108BD9-81ED-4DB2-BD59-A6C34878D82A}">
                    <a16:rowId xmlns:a16="http://schemas.microsoft.com/office/drawing/2014/main" val="2030538196"/>
                  </a:ext>
                </a:extLst>
              </a:tr>
              <a:tr h="474618">
                <a:tc>
                  <a:txBody>
                    <a:bodyPr/>
                    <a:lstStyle/>
                    <a:p>
                      <a:pPr algn="ctr" latinLnBrk="1"/>
                      <a:r>
                        <a:rPr lang="ko-KR" altLang="en-US" dirty="0"/>
                        <a:t>하나</a:t>
                      </a:r>
                    </a:p>
                  </a:txBody>
                  <a:tcPr anchor="ctr"/>
                </a:tc>
                <a:tc>
                  <a:txBody>
                    <a:bodyPr/>
                    <a:lstStyle/>
                    <a:p>
                      <a:pPr algn="ctr" latinLnBrk="1"/>
                      <a:r>
                        <a:rPr lang="ko-KR" altLang="en-US" dirty="0"/>
                        <a:t>둘</a:t>
                      </a:r>
                    </a:p>
                  </a:txBody>
                  <a:tcPr anchor="ctr"/>
                </a:tc>
                <a:tc>
                  <a:txBody>
                    <a:bodyPr/>
                    <a:lstStyle/>
                    <a:p>
                      <a:pPr algn="ctr" latinLnBrk="1"/>
                      <a:r>
                        <a:rPr lang="ko-KR" altLang="en-US" dirty="0"/>
                        <a:t>셋</a:t>
                      </a:r>
                    </a:p>
                  </a:txBody>
                  <a:tcPr anchor="ctr"/>
                </a:tc>
                <a:tc>
                  <a:txBody>
                    <a:bodyPr/>
                    <a:lstStyle/>
                    <a:p>
                      <a:pPr algn="ctr" latinLnBrk="1"/>
                      <a:r>
                        <a:rPr lang="ko-KR" altLang="en-US" dirty="0"/>
                        <a:t>넷</a:t>
                      </a:r>
                    </a:p>
                  </a:txBody>
                  <a:tcPr anchor="ctr"/>
                </a:tc>
                <a:tc>
                  <a:txBody>
                    <a:bodyPr/>
                    <a:lstStyle/>
                    <a:p>
                      <a:pPr algn="ctr" latinLnBrk="1"/>
                      <a:endParaRPr lang="ko-KR" altLang="en-US" dirty="0"/>
                    </a:p>
                  </a:txBody>
                  <a:tcPr anchor="ctr"/>
                </a:tc>
                <a:tc>
                  <a:txBody>
                    <a:bodyPr/>
                    <a:lstStyle/>
                    <a:p>
                      <a:pPr algn="ctr" latinLnBrk="1"/>
                      <a:r>
                        <a:rPr lang="en-US" altLang="ko-KR" dirty="0"/>
                        <a:t>?</a:t>
                      </a:r>
                      <a:endParaRPr lang="ko-KR" altLang="en-US" dirty="0"/>
                    </a:p>
                  </a:txBody>
                  <a:tcPr anchor="ctr"/>
                </a:tc>
                <a:extLst>
                  <a:ext uri="{0D108BD9-81ED-4DB2-BD59-A6C34878D82A}">
                    <a16:rowId xmlns:a16="http://schemas.microsoft.com/office/drawing/2014/main" val="422992972"/>
                  </a:ext>
                </a:extLst>
              </a:tr>
              <a:tr h="474618">
                <a:tc>
                  <a:txBody>
                    <a:bodyPr/>
                    <a:lstStyle/>
                    <a:p>
                      <a:pPr algn="ctr" latinLnBrk="1"/>
                      <a:r>
                        <a:rPr lang="en-US" altLang="ko-KR" dirty="0"/>
                        <a:t>One</a:t>
                      </a:r>
                      <a:endParaRPr lang="ko-KR" altLang="en-US" dirty="0"/>
                    </a:p>
                  </a:txBody>
                  <a:tcPr anchor="ctr"/>
                </a:tc>
                <a:tc>
                  <a:txBody>
                    <a:bodyPr/>
                    <a:lstStyle/>
                    <a:p>
                      <a:pPr algn="ctr" latinLnBrk="1"/>
                      <a:r>
                        <a:rPr lang="en-US" altLang="ko-KR" dirty="0"/>
                        <a:t>Two</a:t>
                      </a:r>
                      <a:endParaRPr lang="ko-KR" altLang="en-US" dirty="0"/>
                    </a:p>
                  </a:txBody>
                  <a:tcPr anchor="ctr"/>
                </a:tc>
                <a:tc>
                  <a:txBody>
                    <a:bodyPr/>
                    <a:lstStyle/>
                    <a:p>
                      <a:pPr algn="ctr" latinLnBrk="1"/>
                      <a:r>
                        <a:rPr lang="en-US" altLang="ko-KR" dirty="0"/>
                        <a:t>Three</a:t>
                      </a:r>
                      <a:endParaRPr lang="ko-KR" altLang="en-US" dirty="0"/>
                    </a:p>
                  </a:txBody>
                  <a:tcPr anchor="ctr"/>
                </a:tc>
                <a:tc>
                  <a:txBody>
                    <a:bodyPr/>
                    <a:lstStyle/>
                    <a:p>
                      <a:pPr algn="ctr" latinLnBrk="1"/>
                      <a:r>
                        <a:rPr lang="en-US" altLang="ko-KR" dirty="0"/>
                        <a:t>Four</a:t>
                      </a:r>
                      <a:endParaRPr lang="ko-KR" altLang="en-US" dirty="0"/>
                    </a:p>
                  </a:txBody>
                  <a:tcPr anchor="ctr"/>
                </a:tc>
                <a:tc>
                  <a:txBody>
                    <a:bodyPr/>
                    <a:lstStyle/>
                    <a:p>
                      <a:pPr algn="ctr" latinLnBrk="1"/>
                      <a:endParaRPr lang="ko-KR" altLang="en-US" dirty="0"/>
                    </a:p>
                  </a:txBody>
                  <a:tcPr anchor="ctr"/>
                </a:tc>
                <a:tc>
                  <a:txBody>
                    <a:bodyPr/>
                    <a:lstStyle/>
                    <a:p>
                      <a:pPr algn="ctr" latinLnBrk="1"/>
                      <a:r>
                        <a:rPr lang="en-US" altLang="ko-KR" dirty="0"/>
                        <a:t>?</a:t>
                      </a:r>
                      <a:endParaRPr lang="ko-KR" altLang="en-US" dirty="0"/>
                    </a:p>
                  </a:txBody>
                  <a:tcPr anchor="ctr"/>
                </a:tc>
                <a:extLst>
                  <a:ext uri="{0D108BD9-81ED-4DB2-BD59-A6C34878D82A}">
                    <a16:rowId xmlns:a16="http://schemas.microsoft.com/office/drawing/2014/main" val="2282556515"/>
                  </a:ext>
                </a:extLst>
              </a:tr>
              <a:tr h="474618">
                <a:tc>
                  <a:txBody>
                    <a:bodyPr/>
                    <a:lstStyle/>
                    <a:p>
                      <a:pPr algn="ctr" latinLnBrk="1"/>
                      <a:r>
                        <a:rPr lang="en-US" altLang="ko-KR" dirty="0" err="1"/>
                        <a:t>i</a:t>
                      </a:r>
                      <a:endParaRPr lang="ko-KR" altLang="en-US" dirty="0"/>
                    </a:p>
                  </a:txBody>
                  <a:tcPr anchor="ctr"/>
                </a:tc>
                <a:tc>
                  <a:txBody>
                    <a:bodyPr/>
                    <a:lstStyle/>
                    <a:p>
                      <a:pPr algn="ctr" latinLnBrk="1"/>
                      <a:r>
                        <a:rPr lang="en-US" altLang="ko-KR" dirty="0"/>
                        <a:t>ii</a:t>
                      </a:r>
                      <a:endParaRPr lang="ko-KR" altLang="en-US" dirty="0"/>
                    </a:p>
                  </a:txBody>
                  <a:tcPr anchor="ctr"/>
                </a:tc>
                <a:tc>
                  <a:txBody>
                    <a:bodyPr/>
                    <a:lstStyle/>
                    <a:p>
                      <a:pPr algn="ctr" latinLnBrk="1"/>
                      <a:r>
                        <a:rPr lang="en-US" altLang="ko-KR" dirty="0"/>
                        <a:t>iii</a:t>
                      </a:r>
                      <a:endParaRPr lang="ko-KR" altLang="en-US" dirty="0"/>
                    </a:p>
                  </a:txBody>
                  <a:tcPr anchor="ctr"/>
                </a:tc>
                <a:tc>
                  <a:txBody>
                    <a:bodyPr/>
                    <a:lstStyle/>
                    <a:p>
                      <a:pPr algn="ctr" latinLnBrk="1"/>
                      <a:r>
                        <a:rPr lang="en-US" altLang="ko-KR" dirty="0"/>
                        <a:t>iv</a:t>
                      </a:r>
                      <a:endParaRPr lang="ko-KR" altLang="en-US" dirty="0"/>
                    </a:p>
                  </a:txBody>
                  <a:tcPr anchor="ctr"/>
                </a:tc>
                <a:tc>
                  <a:txBody>
                    <a:bodyPr/>
                    <a:lstStyle/>
                    <a:p>
                      <a:pPr algn="ctr" latinLnBrk="1"/>
                      <a:endParaRPr lang="ko-KR" altLang="en-US" dirty="0"/>
                    </a:p>
                  </a:txBody>
                  <a:tcPr anchor="ctr"/>
                </a:tc>
                <a:tc>
                  <a:txBody>
                    <a:bodyPr/>
                    <a:lstStyle/>
                    <a:p>
                      <a:pPr algn="ctr" latinLnBrk="1"/>
                      <a:r>
                        <a:rPr lang="en-US" altLang="ko-KR" dirty="0"/>
                        <a:t>?</a:t>
                      </a:r>
                      <a:endParaRPr lang="ko-KR" altLang="en-US" dirty="0"/>
                    </a:p>
                  </a:txBody>
                  <a:tcPr anchor="ctr"/>
                </a:tc>
                <a:extLst>
                  <a:ext uri="{0D108BD9-81ED-4DB2-BD59-A6C34878D82A}">
                    <a16:rowId xmlns:a16="http://schemas.microsoft.com/office/drawing/2014/main" val="2424263060"/>
                  </a:ext>
                </a:extLst>
              </a:tr>
            </a:tbl>
          </a:graphicData>
        </a:graphic>
      </p:graphicFrame>
      <p:pic>
        <p:nvPicPr>
          <p:cNvPr id="23554" name="Picture 2" descr="혼돈에서 만들어지는 패턴과 질서, 카오스(Chaos) 이론">
            <a:extLst>
              <a:ext uri="{FF2B5EF4-FFF2-40B4-BE49-F238E27FC236}">
                <a16:creationId xmlns:a16="http://schemas.microsoft.com/office/drawing/2014/main" id="{F62C8DAB-AD1A-4863-8456-CAC81172BA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050" y="3629375"/>
            <a:ext cx="5041900" cy="2836069"/>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5D639A46-3F76-4811-81B6-D72A5A7D40AF}"/>
              </a:ext>
            </a:extLst>
          </p:cNvPr>
          <p:cNvSpPr>
            <a:spLocks noGrp="1"/>
          </p:cNvSpPr>
          <p:nvPr>
            <p:ph type="sldNum" sz="quarter" idx="12"/>
          </p:nvPr>
        </p:nvSpPr>
        <p:spPr>
          <a:xfrm>
            <a:off x="8959273" y="149950"/>
            <a:ext cx="2743200" cy="365125"/>
          </a:xfrm>
        </p:spPr>
        <p:txBody>
          <a:bodyPr/>
          <a:lstStyle/>
          <a:p>
            <a:fld id="{A383134D-030D-412B-B728-4E6C1EEDA10F}" type="slidenum">
              <a:rPr lang="ko-KR" altLang="en-US" smtClean="0"/>
              <a:t>36</a:t>
            </a:fld>
            <a:endParaRPr lang="ko-KR" altLang="en-US" dirty="0"/>
          </a:p>
        </p:txBody>
      </p:sp>
    </p:spTree>
    <p:extLst>
      <p:ext uri="{BB962C8B-B14F-4D97-AF65-F5344CB8AC3E}">
        <p14:creationId xmlns:p14="http://schemas.microsoft.com/office/powerpoint/2010/main" val="2276162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images.ddengle.com/files/attach/images/402072/484/894/002/5a45e248dd012e8343355fbdaf5e34e9.png"/>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2313" t="11915" r="6259" b="12182"/>
          <a:stretch/>
        </p:blipFill>
        <p:spPr bwMode="auto">
          <a:xfrm>
            <a:off x="-1" y="-1"/>
            <a:ext cx="12192001" cy="68580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370510" y="5926762"/>
            <a:ext cx="1832553" cy="461665"/>
          </a:xfrm>
          <a:prstGeom prst="rect">
            <a:avLst/>
          </a:prstGeom>
          <a:noFill/>
        </p:spPr>
        <p:txBody>
          <a:bodyPr wrap="none" rtlCol="0">
            <a:spAutoFit/>
          </a:bodyPr>
          <a:lstStyle/>
          <a:p>
            <a:r>
              <a:rPr lang="ko-KR" altLang="en-US" sz="2400" dirty="0">
                <a:effectLst>
                  <a:outerShdw blurRad="38100" dist="38100" dir="2700000" algn="tl">
                    <a:srgbClr val="000000">
                      <a:alpha val="43137"/>
                    </a:srgbClr>
                  </a:outerShdw>
                </a:effectLst>
              </a:rPr>
              <a:t>팀 </a:t>
            </a:r>
            <a:r>
              <a:rPr lang="ko-KR" altLang="en-US" sz="2400" dirty="0" err="1">
                <a:effectLst>
                  <a:outerShdw blurRad="38100" dist="38100" dir="2700000" algn="tl">
                    <a:srgbClr val="000000">
                      <a:alpha val="43137"/>
                    </a:srgbClr>
                  </a:outerShdw>
                </a:effectLst>
              </a:rPr>
              <a:t>연어유희</a:t>
            </a:r>
            <a:endParaRPr lang="ko-KR" altLang="en-US" sz="2400" dirty="0">
              <a:effectLst>
                <a:outerShdw blurRad="38100" dist="38100" dir="2700000" algn="tl">
                  <a:srgbClr val="000000">
                    <a:alpha val="43137"/>
                  </a:srgbClr>
                </a:outerShdw>
              </a:effectLst>
            </a:endParaRPr>
          </a:p>
        </p:txBody>
      </p:sp>
      <p:pic>
        <p:nvPicPr>
          <p:cNvPr id="28674" name="Picture 2" descr="질문 - 무료 사업개 아이콘">
            <a:extLst>
              <a:ext uri="{FF2B5EF4-FFF2-40B4-BE49-F238E27FC236}">
                <a16:creationId xmlns:a16="http://schemas.microsoft.com/office/drawing/2014/main" id="{986B4E2D-D8E1-46B6-AE02-83112A0B1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0" y="1619250"/>
            <a:ext cx="36195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704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3" name="직선 연결선 2">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89527" y="332513"/>
            <a:ext cx="3428759" cy="430887"/>
          </a:xfrm>
          <a:prstGeom prst="rect">
            <a:avLst/>
          </a:prstGeom>
          <a:noFill/>
        </p:spPr>
        <p:txBody>
          <a:bodyPr wrap="none" rtlCol="0">
            <a:spAutoFit/>
          </a:bodyPr>
          <a:lstStyle/>
          <a:p>
            <a:r>
              <a:rPr lang="ko-KR" altLang="en-US" sz="2200" b="1" dirty="0" err="1"/>
              <a:t>Stock</a:t>
            </a:r>
            <a:r>
              <a:rPr lang="ko-KR" altLang="en-US" sz="2200" b="1" dirty="0"/>
              <a:t> Market </a:t>
            </a:r>
            <a:r>
              <a:rPr lang="ko-KR" altLang="en-US" sz="2200" b="1" dirty="0" err="1"/>
              <a:t>Prediction</a:t>
            </a:r>
            <a:endParaRPr lang="ko-KR" altLang="en-US" sz="2200" b="1" dirty="0"/>
          </a:p>
        </p:txBody>
      </p:sp>
      <p:pic>
        <p:nvPicPr>
          <p:cNvPr id="3074" name="Picture 2">
            <a:extLst>
              <a:ext uri="{FF2B5EF4-FFF2-40B4-BE49-F238E27FC236}">
                <a16:creationId xmlns:a16="http://schemas.microsoft.com/office/drawing/2014/main" id="{18901316-6D86-4F08-AF81-75EABE508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133856"/>
            <a:ext cx="8058912" cy="57241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oney &amp; Riches] 월街 달군 `팩터투자`…한국서도 열풍 불까 - 매일경제">
            <a:extLst>
              <a:ext uri="{FF2B5EF4-FFF2-40B4-BE49-F238E27FC236}">
                <a16:creationId xmlns:a16="http://schemas.microsoft.com/office/drawing/2014/main" id="{5E62EEF3-6E4A-4C33-A00A-6C0FB11FF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8912" y="1133856"/>
            <a:ext cx="4133088" cy="5724141"/>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1A430237-EA0C-491E-A6FB-C18DF945FFF0}"/>
              </a:ext>
            </a:extLst>
          </p:cNvPr>
          <p:cNvSpPr>
            <a:spLocks noGrp="1"/>
          </p:cNvSpPr>
          <p:nvPr>
            <p:ph type="sldNum" sz="quarter" idx="12"/>
          </p:nvPr>
        </p:nvSpPr>
        <p:spPr>
          <a:xfrm>
            <a:off x="9246704" y="182831"/>
            <a:ext cx="2743200" cy="365125"/>
          </a:xfrm>
        </p:spPr>
        <p:txBody>
          <a:bodyPr/>
          <a:lstStyle/>
          <a:p>
            <a:fld id="{A383134D-030D-412B-B728-4E6C1EEDA10F}" type="slidenum">
              <a:rPr lang="ko-KR" altLang="en-US" smtClean="0"/>
              <a:t>4</a:t>
            </a:fld>
            <a:endParaRPr lang="ko-KR" altLang="en-US" dirty="0"/>
          </a:p>
        </p:txBody>
      </p:sp>
    </p:spTree>
    <p:extLst>
      <p:ext uri="{BB962C8B-B14F-4D97-AF65-F5344CB8AC3E}">
        <p14:creationId xmlns:p14="http://schemas.microsoft.com/office/powerpoint/2010/main" val="124595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3" name="직선 연결선 2">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9527" y="332513"/>
            <a:ext cx="2118144" cy="430887"/>
          </a:xfrm>
          <a:prstGeom prst="rect">
            <a:avLst/>
          </a:prstGeom>
          <a:noFill/>
        </p:spPr>
        <p:txBody>
          <a:bodyPr wrap="none" rtlCol="0">
            <a:spAutoFit/>
          </a:bodyPr>
          <a:lstStyle/>
          <a:p>
            <a:r>
              <a:rPr lang="en-US" altLang="ko-KR" sz="2200" b="1" dirty="0"/>
              <a:t>Introduction 1</a:t>
            </a:r>
            <a:endParaRPr lang="ko-KR" altLang="ko-KR" sz="2200" b="1" dirty="0"/>
          </a:p>
        </p:txBody>
      </p:sp>
      <p:pic>
        <p:nvPicPr>
          <p:cNvPr id="9" name="그림 8">
            <a:extLst>
              <a:ext uri="{FF2B5EF4-FFF2-40B4-BE49-F238E27FC236}">
                <a16:creationId xmlns:a16="http://schemas.microsoft.com/office/drawing/2014/main" id="{4E2DDF60-B947-46B0-A9A0-B393E4CD243B}"/>
              </a:ext>
            </a:extLst>
          </p:cNvPr>
          <p:cNvPicPr>
            <a:picLocks noChangeAspect="1"/>
          </p:cNvPicPr>
          <p:nvPr/>
        </p:nvPicPr>
        <p:blipFill>
          <a:blip r:embed="rId5"/>
          <a:stretch>
            <a:fillRect/>
          </a:stretch>
        </p:blipFill>
        <p:spPr>
          <a:xfrm>
            <a:off x="0" y="864536"/>
            <a:ext cx="5888736" cy="3225279"/>
          </a:xfrm>
          <a:prstGeom prst="rect">
            <a:avLst/>
          </a:prstGeom>
        </p:spPr>
      </p:pic>
      <p:pic>
        <p:nvPicPr>
          <p:cNvPr id="7" name="그림 6">
            <a:extLst>
              <a:ext uri="{FF2B5EF4-FFF2-40B4-BE49-F238E27FC236}">
                <a16:creationId xmlns:a16="http://schemas.microsoft.com/office/drawing/2014/main" id="{A6842836-105C-4758-A3C8-EA6E63D6B3C8}"/>
              </a:ext>
            </a:extLst>
          </p:cNvPr>
          <p:cNvPicPr>
            <a:picLocks noChangeAspect="1"/>
          </p:cNvPicPr>
          <p:nvPr/>
        </p:nvPicPr>
        <p:blipFill rotWithShape="1">
          <a:blip r:embed="rId6"/>
          <a:srcRect r="1629"/>
          <a:stretch/>
        </p:blipFill>
        <p:spPr>
          <a:xfrm>
            <a:off x="5215342" y="1552217"/>
            <a:ext cx="6887758" cy="4748613"/>
          </a:xfrm>
          <a:prstGeom prst="rect">
            <a:avLst/>
          </a:prstGeom>
        </p:spPr>
      </p:pic>
      <p:pic>
        <p:nvPicPr>
          <p:cNvPr id="6146" name="Picture 2">
            <a:extLst>
              <a:ext uri="{FF2B5EF4-FFF2-40B4-BE49-F238E27FC236}">
                <a16:creationId xmlns:a16="http://schemas.microsoft.com/office/drawing/2014/main" id="{52CAA039-1D38-4EB8-9E15-B9DAA8751A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804" y="4089815"/>
            <a:ext cx="3967734" cy="26470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41D4ED59-C2C2-4E7B-B5C1-58C0898DC16E}"/>
              </a:ext>
            </a:extLst>
          </p:cNvPr>
          <p:cNvSpPr>
            <a:spLocks noGrp="1"/>
          </p:cNvSpPr>
          <p:nvPr>
            <p:ph type="sldNum" sz="quarter" idx="12"/>
          </p:nvPr>
        </p:nvSpPr>
        <p:spPr>
          <a:xfrm>
            <a:off x="9226826" y="212046"/>
            <a:ext cx="2743200" cy="365125"/>
          </a:xfrm>
        </p:spPr>
        <p:txBody>
          <a:bodyPr/>
          <a:lstStyle/>
          <a:p>
            <a:fld id="{A383134D-030D-412B-B728-4E6C1EEDA10F}" type="slidenum">
              <a:rPr lang="ko-KR" altLang="en-US" smtClean="0"/>
              <a:t>5</a:t>
            </a:fld>
            <a:endParaRPr lang="ko-KR" altLang="en-US"/>
          </a:p>
        </p:txBody>
      </p:sp>
    </p:spTree>
    <p:extLst>
      <p:ext uri="{BB962C8B-B14F-4D97-AF65-F5344CB8AC3E}">
        <p14:creationId xmlns:p14="http://schemas.microsoft.com/office/powerpoint/2010/main" val="3869675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2118144" cy="430887"/>
          </a:xfrm>
          <a:prstGeom prst="rect">
            <a:avLst/>
          </a:prstGeom>
          <a:noFill/>
        </p:spPr>
        <p:txBody>
          <a:bodyPr wrap="none" rtlCol="0">
            <a:spAutoFit/>
          </a:bodyPr>
          <a:lstStyle/>
          <a:p>
            <a:r>
              <a:rPr lang="en-US" altLang="ko-KR" sz="2200" b="1" dirty="0"/>
              <a:t>Introduction 2</a:t>
            </a:r>
            <a:endParaRPr lang="ko-KR" altLang="ko-KR" sz="2200" b="1" dirty="0"/>
          </a:p>
        </p:txBody>
      </p:sp>
      <p:pic>
        <p:nvPicPr>
          <p:cNvPr id="7172" name="Picture 4">
            <a:extLst>
              <a:ext uri="{FF2B5EF4-FFF2-40B4-BE49-F238E27FC236}">
                <a16:creationId xmlns:a16="http://schemas.microsoft.com/office/drawing/2014/main" id="{D8C6AC0F-DE01-467F-AF4B-43D6494451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57"/>
          <a:stretch/>
        </p:blipFill>
        <p:spPr bwMode="auto">
          <a:xfrm>
            <a:off x="5943240" y="1186433"/>
            <a:ext cx="6123432" cy="52387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573D9051-8C9A-4325-BF94-08A3056FC1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193" y="1238079"/>
            <a:ext cx="5832807" cy="3233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86D8D2D-DBFD-43BF-9279-2046609F5B68}"/>
              </a:ext>
            </a:extLst>
          </p:cNvPr>
          <p:cNvSpPr txBox="1"/>
          <p:nvPr/>
        </p:nvSpPr>
        <p:spPr>
          <a:xfrm>
            <a:off x="326136" y="4857171"/>
            <a:ext cx="5940552" cy="1200329"/>
          </a:xfrm>
          <a:prstGeom prst="rect">
            <a:avLst/>
          </a:prstGeom>
          <a:solidFill>
            <a:schemeClr val="accent6">
              <a:alpha val="50000"/>
            </a:schemeClr>
          </a:soli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맑은 고딕" panose="020B0503020000020004" pitchFamily="50" charset="-127"/>
                <a:cs typeface="Times New Roman" panose="02020603050405020304" pitchFamily="18" charset="0"/>
              </a:rPr>
              <a:t>On the other occasion, from historical data of stock market converted into audio wavelength using deep convolutional wave net architecture can be applied to forecast the stock market movement.</a:t>
            </a:r>
            <a:endParaRPr lang="ko-KR" altLang="en-US" dirty="0"/>
          </a:p>
        </p:txBody>
      </p:sp>
      <p:sp>
        <p:nvSpPr>
          <p:cNvPr id="2" name="슬라이드 번호 개체 틀 1">
            <a:extLst>
              <a:ext uri="{FF2B5EF4-FFF2-40B4-BE49-F238E27FC236}">
                <a16:creationId xmlns:a16="http://schemas.microsoft.com/office/drawing/2014/main" id="{21618990-AA59-43EB-ADAE-26B74DDB5ADA}"/>
              </a:ext>
            </a:extLst>
          </p:cNvPr>
          <p:cNvSpPr>
            <a:spLocks noGrp="1"/>
          </p:cNvSpPr>
          <p:nvPr>
            <p:ph type="sldNum" sz="quarter" idx="12"/>
          </p:nvPr>
        </p:nvSpPr>
        <p:spPr>
          <a:xfrm>
            <a:off x="9323472" y="212046"/>
            <a:ext cx="2743200" cy="365125"/>
          </a:xfrm>
        </p:spPr>
        <p:txBody>
          <a:bodyPr/>
          <a:lstStyle/>
          <a:p>
            <a:fld id="{A383134D-030D-412B-B728-4E6C1EEDA10F}" type="slidenum">
              <a:rPr lang="ko-KR" altLang="en-US" smtClean="0"/>
              <a:t>6</a:t>
            </a:fld>
            <a:endParaRPr lang="ko-KR" altLang="en-US"/>
          </a:p>
        </p:txBody>
      </p:sp>
    </p:spTree>
    <p:extLst>
      <p:ext uri="{BB962C8B-B14F-4D97-AF65-F5344CB8AC3E}">
        <p14:creationId xmlns:p14="http://schemas.microsoft.com/office/powerpoint/2010/main" val="161737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527" y="332513"/>
            <a:ext cx="2118144" cy="430887"/>
          </a:xfrm>
          <a:prstGeom prst="rect">
            <a:avLst/>
          </a:prstGeom>
          <a:noFill/>
        </p:spPr>
        <p:txBody>
          <a:bodyPr wrap="none" rtlCol="0">
            <a:spAutoFit/>
          </a:bodyPr>
          <a:lstStyle/>
          <a:p>
            <a:r>
              <a:rPr lang="en-US" altLang="ko-KR" sz="2200" b="1" dirty="0"/>
              <a:t>Introduction 3</a:t>
            </a:r>
            <a:endParaRPr lang="ko-KR" altLang="ko-KR" sz="2200" b="1" dirty="0"/>
          </a:p>
        </p:txBody>
      </p:sp>
      <p:pic>
        <p:nvPicPr>
          <p:cNvPr id="8194" name="Picture 2">
            <a:extLst>
              <a:ext uri="{FF2B5EF4-FFF2-40B4-BE49-F238E27FC236}">
                <a16:creationId xmlns:a16="http://schemas.microsoft.com/office/drawing/2014/main" id="{AF9B63BD-9A98-49CE-92A4-B95B6C889A2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350" t="14371" r="21148" b="8506"/>
          <a:stretch/>
        </p:blipFill>
        <p:spPr bwMode="auto">
          <a:xfrm>
            <a:off x="421310" y="1521926"/>
            <a:ext cx="2317448" cy="161484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인도네시아증권거래소 - 나무위키">
            <a:extLst>
              <a:ext uri="{FF2B5EF4-FFF2-40B4-BE49-F238E27FC236}">
                <a16:creationId xmlns:a16="http://schemas.microsoft.com/office/drawing/2014/main" id="{1EF1BDA2-559B-4CB6-ADEF-A9EBAF6DC3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5696" y="1521925"/>
            <a:ext cx="1814073" cy="1614845"/>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29230BBE-519B-4009-BD25-3FCBCF24F19A}"/>
              </a:ext>
            </a:extLst>
          </p:cNvPr>
          <p:cNvPicPr/>
          <p:nvPr/>
        </p:nvPicPr>
        <p:blipFill rotWithShape="1">
          <a:blip r:embed="rId7">
            <a:extLst>
              <a:ext uri="{28A0092B-C50C-407E-A947-70E740481C1C}">
                <a14:useLocalDpi xmlns:a14="http://schemas.microsoft.com/office/drawing/2010/main" val="0"/>
              </a:ext>
            </a:extLst>
          </a:blip>
          <a:srcRect t="3755"/>
          <a:stretch/>
        </p:blipFill>
        <p:spPr>
          <a:xfrm>
            <a:off x="4650377" y="1261533"/>
            <a:ext cx="7299962" cy="2409125"/>
          </a:xfrm>
          <a:prstGeom prst="rect">
            <a:avLst/>
          </a:prstGeom>
        </p:spPr>
      </p:pic>
      <p:pic>
        <p:nvPicPr>
          <p:cNvPr id="9" name="그림 8">
            <a:extLst>
              <a:ext uri="{FF2B5EF4-FFF2-40B4-BE49-F238E27FC236}">
                <a16:creationId xmlns:a16="http://schemas.microsoft.com/office/drawing/2014/main" id="{2B995F81-14E3-4C81-BF0E-0C2AFC36A283}"/>
              </a:ext>
            </a:extLst>
          </p:cNvPr>
          <p:cNvPicPr/>
          <p:nvPr/>
        </p:nvPicPr>
        <p:blipFill rotWithShape="1">
          <a:blip r:embed="rId8">
            <a:extLst>
              <a:ext uri="{28A0092B-C50C-407E-A947-70E740481C1C}">
                <a14:useLocalDpi xmlns:a14="http://schemas.microsoft.com/office/drawing/2010/main" val="0"/>
              </a:ext>
            </a:extLst>
          </a:blip>
          <a:srcRect l="4573" r="4903"/>
          <a:stretch/>
        </p:blipFill>
        <p:spPr>
          <a:xfrm>
            <a:off x="5001431" y="3670659"/>
            <a:ext cx="6948908" cy="2760406"/>
          </a:xfrm>
          <a:prstGeom prst="rect">
            <a:avLst/>
          </a:prstGeom>
        </p:spPr>
      </p:pic>
      <p:sp>
        <p:nvSpPr>
          <p:cNvPr id="12" name="TextBox 11">
            <a:extLst>
              <a:ext uri="{FF2B5EF4-FFF2-40B4-BE49-F238E27FC236}">
                <a16:creationId xmlns:a16="http://schemas.microsoft.com/office/drawing/2014/main" id="{CAE225B6-770E-42A7-83CD-C9C5EABB3243}"/>
              </a:ext>
            </a:extLst>
          </p:cNvPr>
          <p:cNvSpPr txBox="1"/>
          <p:nvPr/>
        </p:nvSpPr>
        <p:spPr>
          <a:xfrm>
            <a:off x="571500" y="3932397"/>
            <a:ext cx="4108269" cy="1754326"/>
          </a:xfrm>
          <a:prstGeom prst="rect">
            <a:avLst/>
          </a:prstGeom>
          <a:solidFill>
            <a:schemeClr val="accent6">
              <a:alpha val="50000"/>
            </a:schemeClr>
          </a:soli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goal is to analyze the correlation of some parameters such as period time, image size, feature set with the movement of stock market to check whether it will be going up or going down in the next day.</a:t>
            </a:r>
            <a:endParaRPr lang="ko-KR" altLang="ko-KR" dirty="0"/>
          </a:p>
        </p:txBody>
      </p:sp>
      <p:sp>
        <p:nvSpPr>
          <p:cNvPr id="2" name="슬라이드 번호 개체 틀 1">
            <a:extLst>
              <a:ext uri="{FF2B5EF4-FFF2-40B4-BE49-F238E27FC236}">
                <a16:creationId xmlns:a16="http://schemas.microsoft.com/office/drawing/2014/main" id="{51853B6F-8C0E-4AD2-9952-A53A8013A718}"/>
              </a:ext>
            </a:extLst>
          </p:cNvPr>
          <p:cNvSpPr>
            <a:spLocks noGrp="1"/>
          </p:cNvSpPr>
          <p:nvPr>
            <p:ph type="sldNum" sz="quarter" idx="12"/>
          </p:nvPr>
        </p:nvSpPr>
        <p:spPr>
          <a:xfrm>
            <a:off x="9296400" y="173636"/>
            <a:ext cx="2743200" cy="365125"/>
          </a:xfrm>
        </p:spPr>
        <p:txBody>
          <a:bodyPr/>
          <a:lstStyle/>
          <a:p>
            <a:fld id="{A383134D-030D-412B-B728-4E6C1EEDA10F}" type="slidenum">
              <a:rPr lang="ko-KR" altLang="en-US" smtClean="0"/>
              <a:t>7</a:t>
            </a:fld>
            <a:endParaRPr lang="ko-KR" altLang="en-US" dirty="0"/>
          </a:p>
        </p:txBody>
      </p:sp>
    </p:spTree>
    <p:extLst>
      <p:ext uri="{BB962C8B-B14F-4D97-AF65-F5344CB8AC3E}">
        <p14:creationId xmlns:p14="http://schemas.microsoft.com/office/powerpoint/2010/main" val="4179335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89527" y="332513"/>
            <a:ext cx="2269276" cy="430887"/>
          </a:xfrm>
          <a:prstGeom prst="rect">
            <a:avLst/>
          </a:prstGeom>
          <a:noFill/>
        </p:spPr>
        <p:txBody>
          <a:bodyPr wrap="none" rtlCol="0">
            <a:spAutoFit/>
          </a:bodyPr>
          <a:lstStyle/>
          <a:p>
            <a:r>
              <a:rPr lang="en-US" altLang="ko-KR" sz="2200" b="1" dirty="0"/>
              <a:t>Related Work 1</a:t>
            </a:r>
            <a:endParaRPr lang="ko-KR" altLang="ko-KR" sz="2200" b="1" dirty="0"/>
          </a:p>
        </p:txBody>
      </p:sp>
      <p:graphicFrame>
        <p:nvGraphicFramePr>
          <p:cNvPr id="2" name="표 4">
            <a:extLst>
              <a:ext uri="{FF2B5EF4-FFF2-40B4-BE49-F238E27FC236}">
                <a16:creationId xmlns:a16="http://schemas.microsoft.com/office/drawing/2014/main" id="{57A05129-9C04-4DED-AAB3-32DB4FD901DA}"/>
              </a:ext>
            </a:extLst>
          </p:cNvPr>
          <p:cNvGraphicFramePr>
            <a:graphicFrameLocks noGrp="1"/>
          </p:cNvGraphicFramePr>
          <p:nvPr>
            <p:extLst>
              <p:ext uri="{D42A27DB-BD31-4B8C-83A1-F6EECF244321}">
                <p14:modId xmlns:p14="http://schemas.microsoft.com/office/powerpoint/2010/main" val="662739744"/>
              </p:ext>
            </p:extLst>
          </p:nvPr>
        </p:nvGraphicFramePr>
        <p:xfrm>
          <a:off x="489527" y="1287175"/>
          <a:ext cx="11136415" cy="5126688"/>
        </p:xfrm>
        <a:graphic>
          <a:graphicData uri="http://schemas.openxmlformats.org/drawingml/2006/table">
            <a:tbl>
              <a:tblPr firstRow="1" bandRow="1">
                <a:tableStyleId>{5940675A-B579-460E-94D1-54222C63F5DA}</a:tableStyleId>
              </a:tblPr>
              <a:tblGrid>
                <a:gridCol w="5258130">
                  <a:extLst>
                    <a:ext uri="{9D8B030D-6E8A-4147-A177-3AD203B41FA5}">
                      <a16:colId xmlns:a16="http://schemas.microsoft.com/office/drawing/2014/main" val="2564266510"/>
                    </a:ext>
                  </a:extLst>
                </a:gridCol>
                <a:gridCol w="5878285">
                  <a:extLst>
                    <a:ext uri="{9D8B030D-6E8A-4147-A177-3AD203B41FA5}">
                      <a16:colId xmlns:a16="http://schemas.microsoft.com/office/drawing/2014/main" val="413127512"/>
                    </a:ext>
                  </a:extLst>
                </a:gridCol>
              </a:tblGrid>
              <a:tr h="1708896">
                <a:tc>
                  <a:txBody>
                    <a:bodyPr/>
                    <a:lstStyle/>
                    <a:p>
                      <a:pPr latinLnBrk="1"/>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kern="100" dirty="0"/>
                        <a:t>In 1990, (</a:t>
                      </a:r>
                      <a:r>
                        <a:rPr lang="en-US" altLang="ko-KR" b="0" kern="100" dirty="0" err="1"/>
                        <a:t>Schneburg</a:t>
                      </a:r>
                      <a:r>
                        <a:rPr lang="en-US" altLang="ko-KR" b="0" kern="100" dirty="0"/>
                        <a:t>) conducted a study using data from a randomly selected German stock market, then using the </a:t>
                      </a:r>
                      <a:r>
                        <a:rPr lang="en-US" altLang="ko-KR" b="1" kern="100" dirty="0"/>
                        <a:t>back-propagation method</a:t>
                      </a:r>
                      <a:r>
                        <a:rPr lang="en-US" altLang="ko-KR" b="0" kern="100" dirty="0"/>
                        <a:t> for their machine learning architecture</a:t>
                      </a:r>
                      <a:endParaRPr lang="en-US" altLang="ko-KR" b="0" kern="100" dirty="0">
                        <a:latin typeface="맑은 고딕" panose="020B0503020000020004" pitchFamily="50" charset="-127"/>
                        <a:cs typeface="Times New Roman" panose="02020603050405020304" pitchFamily="18" charset="0"/>
                      </a:endParaRPr>
                    </a:p>
                  </a:txBody>
                  <a:tcPr anchor="ctr"/>
                </a:tc>
                <a:extLst>
                  <a:ext uri="{0D108BD9-81ED-4DB2-BD59-A6C34878D82A}">
                    <a16:rowId xmlns:a16="http://schemas.microsoft.com/office/drawing/2014/main" val="762629667"/>
                  </a:ext>
                </a:extLst>
              </a:tr>
              <a:tr h="1708896">
                <a:tc>
                  <a:txBody>
                    <a:bodyPr/>
                    <a:lstStyle/>
                    <a:p>
                      <a:pPr latinLnBrk="1"/>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kern="100" dirty="0"/>
                        <a:t>(J. </a:t>
                      </a:r>
                      <a:r>
                        <a:rPr lang="en-US" altLang="ko-KR" kern="100" dirty="0" err="1"/>
                        <a:t>Bollen</a:t>
                      </a:r>
                      <a:r>
                        <a:rPr lang="en-US" altLang="ko-KR" kern="100" dirty="0"/>
                        <a:t>) reported the sentiment analysis method by taking data from one of the famous microblogging site </a:t>
                      </a:r>
                      <a:r>
                        <a:rPr lang="en-US" altLang="ko-KR" b="1" kern="100" dirty="0"/>
                        <a:t>Twitter</a:t>
                      </a:r>
                      <a:r>
                        <a:rPr lang="en-US" altLang="ko-KR" kern="100" dirty="0"/>
                        <a:t> to predict the </a:t>
                      </a:r>
                      <a:r>
                        <a:rPr lang="en-US" altLang="ko-KR" b="1" kern="100" dirty="0"/>
                        <a:t>Dow Jones Industrial Average</a:t>
                      </a:r>
                      <a:r>
                        <a:rPr lang="en-US" altLang="ko-KR" kern="100" dirty="0"/>
                        <a:t> (DJIA) stock market movements</a:t>
                      </a:r>
                      <a:endParaRPr lang="en-US" altLang="ko-KR" kern="100" dirty="0">
                        <a:latin typeface="맑은 고딕" panose="020B0503020000020004" pitchFamily="50" charset="-127"/>
                        <a:cs typeface="Times New Roman" panose="02020603050405020304" pitchFamily="18" charset="0"/>
                      </a:endParaRPr>
                    </a:p>
                  </a:txBody>
                  <a:tcPr anchor="ctr"/>
                </a:tc>
                <a:extLst>
                  <a:ext uri="{0D108BD9-81ED-4DB2-BD59-A6C34878D82A}">
                    <a16:rowId xmlns:a16="http://schemas.microsoft.com/office/drawing/2014/main" val="3594068240"/>
                  </a:ext>
                </a:extLst>
              </a:tr>
              <a:tr h="1708896">
                <a:tc>
                  <a:txBody>
                    <a:bodyPr/>
                    <a:lstStyle/>
                    <a:p>
                      <a:pPr latinLnBrk="1"/>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kern="100" dirty="0"/>
                        <a:t>(</a:t>
                      </a:r>
                      <a:r>
                        <a:rPr lang="en-US" altLang="ko-KR" kern="100" dirty="0" err="1"/>
                        <a:t>Borovykh</a:t>
                      </a:r>
                      <a:r>
                        <a:rPr lang="en-US" altLang="ko-KR" kern="100" dirty="0"/>
                        <a:t>, </a:t>
                      </a:r>
                      <a:r>
                        <a:rPr lang="en-US" altLang="ko-KR" kern="100" dirty="0" err="1"/>
                        <a:t>Bohte</a:t>
                      </a:r>
                      <a:r>
                        <a:rPr lang="en-US" altLang="ko-KR" kern="100" dirty="0"/>
                        <a:t> et al.) tried to use the deep convolutional </a:t>
                      </a:r>
                      <a:r>
                        <a:rPr lang="en-US" altLang="ko-KR" b="1" kern="100" dirty="0"/>
                        <a:t>wave net architecture </a:t>
                      </a:r>
                      <a:r>
                        <a:rPr lang="en-US" altLang="ko-KR" kern="100" dirty="0"/>
                        <a:t>method to perform analysis and prediction using data from S&amp;P500 and CBOE</a:t>
                      </a:r>
                      <a:endParaRPr lang="ko-KR" altLang="ko-KR" kern="100" dirty="0">
                        <a:latin typeface="맑은 고딕" panose="020B0503020000020004" pitchFamily="50" charset="-127"/>
                        <a:cs typeface="Times New Roman" panose="02020603050405020304" pitchFamily="18" charset="0"/>
                      </a:endParaRPr>
                    </a:p>
                  </a:txBody>
                  <a:tcPr anchor="ctr"/>
                </a:tc>
                <a:extLst>
                  <a:ext uri="{0D108BD9-81ED-4DB2-BD59-A6C34878D82A}">
                    <a16:rowId xmlns:a16="http://schemas.microsoft.com/office/drawing/2014/main" val="994771067"/>
                  </a:ext>
                </a:extLst>
              </a:tr>
            </a:tbl>
          </a:graphicData>
        </a:graphic>
      </p:graphicFrame>
      <p:pic>
        <p:nvPicPr>
          <p:cNvPr id="9220" name="Picture 4">
            <a:extLst>
              <a:ext uri="{FF2B5EF4-FFF2-40B4-BE49-F238E27FC236}">
                <a16:creationId xmlns:a16="http://schemas.microsoft.com/office/drawing/2014/main" id="{8B7F6133-5E38-4750-A528-95895F65E9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0510" y="4798181"/>
            <a:ext cx="4351866" cy="154528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트럼프 떠난 트위터, 2분기 영업이익 ·순익 흑자전환 '깜짝 호실적' - 조선비즈">
            <a:extLst>
              <a:ext uri="{FF2B5EF4-FFF2-40B4-BE49-F238E27FC236}">
                <a16:creationId xmlns:a16="http://schemas.microsoft.com/office/drawing/2014/main" id="{5D848B2B-05E0-43EC-85C7-48650E7545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942" y="3132177"/>
            <a:ext cx="2106993" cy="1436683"/>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다우 존스 - 위키백과, 우리 모두의 백과사전">
            <a:extLst>
              <a:ext uri="{FF2B5EF4-FFF2-40B4-BE49-F238E27FC236}">
                <a16:creationId xmlns:a16="http://schemas.microsoft.com/office/drawing/2014/main" id="{4CFB4323-0004-4F29-AC93-C83458032C9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2796" y="3235423"/>
            <a:ext cx="1412751" cy="123019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오차 역전파(Back-propagation)? - 데이터메이커 블로그">
            <a:extLst>
              <a:ext uri="{FF2B5EF4-FFF2-40B4-BE49-F238E27FC236}">
                <a16:creationId xmlns:a16="http://schemas.microsoft.com/office/drawing/2014/main" id="{20FC099B-D31D-4E71-9062-1C6C928C0B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6058" y="1483949"/>
            <a:ext cx="2425459" cy="1364784"/>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A53752B8-9934-4DA3-87CE-A94F805E2DF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76443" y="1483950"/>
            <a:ext cx="2425459" cy="1368046"/>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60C8B3DA-6592-43F2-AC83-23D50163A07B}"/>
              </a:ext>
            </a:extLst>
          </p:cNvPr>
          <p:cNvSpPr>
            <a:spLocks noGrp="1"/>
          </p:cNvSpPr>
          <p:nvPr>
            <p:ph type="sldNum" sz="quarter" idx="12"/>
          </p:nvPr>
        </p:nvSpPr>
        <p:spPr>
          <a:xfrm>
            <a:off x="9316278" y="220795"/>
            <a:ext cx="2743200" cy="365125"/>
          </a:xfrm>
        </p:spPr>
        <p:txBody>
          <a:bodyPr/>
          <a:lstStyle/>
          <a:p>
            <a:fld id="{A383134D-030D-412B-B728-4E6C1EEDA10F}" type="slidenum">
              <a:rPr lang="ko-KR" altLang="en-US" smtClean="0"/>
              <a:t>8</a:t>
            </a:fld>
            <a:endParaRPr lang="ko-KR" altLang="en-US" dirty="0"/>
          </a:p>
        </p:txBody>
      </p:sp>
    </p:spTree>
    <p:extLst>
      <p:ext uri="{BB962C8B-B14F-4D97-AF65-F5344CB8AC3E}">
        <p14:creationId xmlns:p14="http://schemas.microsoft.com/office/powerpoint/2010/main" val="4181993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차트 기술분석 실전 매매 기법 Part2. '캔들'을 활용한 필승 매매 - 인프런 | 강의"/>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6600"/>
                    </a14:imgEffect>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0" y="52753"/>
            <a:ext cx="1143000" cy="683712"/>
          </a:xfrm>
          <a:prstGeom prst="rect">
            <a:avLst/>
          </a:prstGeom>
          <a:noFill/>
          <a:ln>
            <a:noFill/>
          </a:ln>
        </p:spPr>
      </p:pic>
      <p:cxnSp>
        <p:nvCxnSpPr>
          <p:cNvPr id="4" name="직선 연결선 3">
            <a:extLst>
              <a:ext uri="{FF2B5EF4-FFF2-40B4-BE49-F238E27FC236}">
                <a16:creationId xmlns:a16="http://schemas.microsoft.com/office/drawing/2014/main" id="{04E8048F-B0C6-4D70-B462-A6C9109BD25A}"/>
              </a:ext>
            </a:extLst>
          </p:cNvPr>
          <p:cNvCxnSpPr>
            <a:cxnSpLocks/>
          </p:cNvCxnSpPr>
          <p:nvPr/>
        </p:nvCxnSpPr>
        <p:spPr>
          <a:xfrm>
            <a:off x="0" y="800500"/>
            <a:ext cx="12192000" cy="0"/>
          </a:xfrm>
          <a:prstGeom prst="line">
            <a:avLst/>
          </a:prstGeom>
          <a:ln w="155575">
            <a:solidFill>
              <a:srgbClr val="FFC000">
                <a:alpha val="44000"/>
              </a:srgb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89527" y="332513"/>
            <a:ext cx="2269276" cy="430887"/>
          </a:xfrm>
          <a:prstGeom prst="rect">
            <a:avLst/>
          </a:prstGeom>
          <a:noFill/>
        </p:spPr>
        <p:txBody>
          <a:bodyPr wrap="none" rtlCol="0">
            <a:spAutoFit/>
          </a:bodyPr>
          <a:lstStyle/>
          <a:p>
            <a:r>
              <a:rPr lang="en-US" altLang="ko-KR" sz="2200" b="1" dirty="0"/>
              <a:t>Related Work 2</a:t>
            </a:r>
            <a:endParaRPr lang="ko-KR" altLang="ko-KR" sz="2200" b="1" dirty="0"/>
          </a:p>
        </p:txBody>
      </p:sp>
      <p:graphicFrame>
        <p:nvGraphicFramePr>
          <p:cNvPr id="2" name="표 4">
            <a:extLst>
              <a:ext uri="{FF2B5EF4-FFF2-40B4-BE49-F238E27FC236}">
                <a16:creationId xmlns:a16="http://schemas.microsoft.com/office/drawing/2014/main" id="{2DE339A4-E588-4BCC-B4D5-CBD2BC46A307}"/>
              </a:ext>
            </a:extLst>
          </p:cNvPr>
          <p:cNvGraphicFramePr>
            <a:graphicFrameLocks noGrp="1"/>
          </p:cNvGraphicFramePr>
          <p:nvPr>
            <p:extLst>
              <p:ext uri="{D42A27DB-BD31-4B8C-83A1-F6EECF244321}">
                <p14:modId xmlns:p14="http://schemas.microsoft.com/office/powerpoint/2010/main" val="2739091618"/>
              </p:ext>
            </p:extLst>
          </p:nvPr>
        </p:nvGraphicFramePr>
        <p:xfrm>
          <a:off x="298765" y="1230779"/>
          <a:ext cx="8049588" cy="5122520"/>
        </p:xfrm>
        <a:graphic>
          <a:graphicData uri="http://schemas.openxmlformats.org/drawingml/2006/table">
            <a:tbl>
              <a:tblPr firstRow="1" bandRow="1">
                <a:tableStyleId>{9D7B26C5-4107-4FEC-AEDC-1716B250A1EF}</a:tableStyleId>
              </a:tblPr>
              <a:tblGrid>
                <a:gridCol w="8049588">
                  <a:extLst>
                    <a:ext uri="{9D8B030D-6E8A-4147-A177-3AD203B41FA5}">
                      <a16:colId xmlns:a16="http://schemas.microsoft.com/office/drawing/2014/main" val="551383012"/>
                    </a:ext>
                  </a:extLst>
                </a:gridCol>
              </a:tblGrid>
              <a:tr h="40171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Related works using candlestick charts in their research </a:t>
                      </a:r>
                    </a:p>
                  </a:txBody>
                  <a:tcPr anchor="ctr"/>
                </a:tc>
                <a:extLst>
                  <a:ext uri="{0D108BD9-81ED-4DB2-BD59-A6C34878D82A}">
                    <a16:rowId xmlns:a16="http://schemas.microsoft.com/office/drawing/2014/main" val="2262980405"/>
                  </a:ext>
                </a:extLst>
              </a:tr>
              <a:tr h="923635">
                <a:tc>
                  <a:txBody>
                    <a:bodyPr/>
                    <a:lstStyle/>
                    <a:p>
                      <a:pPr latinLnBrk="1"/>
                      <a:r>
                        <a:rPr lang="en-US" altLang="ko-KR" sz="1600" dirty="0"/>
                        <a:t>(Zhang, Zhang et al. 2018) input data is not only from historical stock trading data, a financial </a:t>
                      </a:r>
                      <a:r>
                        <a:rPr lang="en-US" altLang="ko-KR" sz="1600" b="1" dirty="0"/>
                        <a:t>news</a:t>
                      </a:r>
                      <a:r>
                        <a:rPr lang="en-US" altLang="ko-KR" sz="1600" dirty="0"/>
                        <a:t> and users sentiments from </a:t>
                      </a:r>
                      <a:r>
                        <a:rPr lang="en-US" altLang="ko-KR" sz="1600" b="1" dirty="0"/>
                        <a:t>social media </a:t>
                      </a:r>
                      <a:r>
                        <a:rPr lang="en-US" altLang="ko-KR" sz="1600" dirty="0"/>
                        <a:t>can be correlated to predict the movement in stock market.</a:t>
                      </a:r>
                      <a:endParaRPr lang="ko-KR" altLang="en-US" sz="1600" dirty="0"/>
                    </a:p>
                  </a:txBody>
                  <a:tcPr anchor="ctr"/>
                </a:tc>
                <a:extLst>
                  <a:ext uri="{0D108BD9-81ED-4DB2-BD59-A6C34878D82A}">
                    <a16:rowId xmlns:a16="http://schemas.microsoft.com/office/drawing/2014/main" val="1695146753"/>
                  </a:ext>
                </a:extLst>
              </a:tr>
              <a:tr h="64996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t>(do Prado, </a:t>
                      </a:r>
                      <a:r>
                        <a:rPr lang="en-US" altLang="ko-KR" sz="1600" dirty="0" err="1"/>
                        <a:t>Femeda</a:t>
                      </a:r>
                      <a:r>
                        <a:rPr lang="en-US" altLang="ko-KR" sz="1600" dirty="0"/>
                        <a:t> et al. 2013) used the candlestick chart to learn the pattern contained in Brazilian stock market by using </a:t>
                      </a:r>
                      <a:r>
                        <a:rPr lang="en-US" altLang="ko-KR" sz="1600" b="1" dirty="0"/>
                        <a:t>sixteen candlestick patterns</a:t>
                      </a:r>
                      <a:r>
                        <a:rPr lang="en-US" altLang="ko-KR" sz="1600" dirty="0"/>
                        <a:t>. </a:t>
                      </a:r>
                    </a:p>
                  </a:txBody>
                  <a:tcPr anchor="ctr"/>
                </a:tc>
                <a:extLst>
                  <a:ext uri="{0D108BD9-81ED-4DB2-BD59-A6C34878D82A}">
                    <a16:rowId xmlns:a16="http://schemas.microsoft.com/office/drawing/2014/main" val="425111588"/>
                  </a:ext>
                </a:extLst>
              </a:tr>
              <a:tr h="64996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t>(Tsai and Quan 2014) utilized the candlestick chart to combine with seven different wavelet-based textures to analyze the candlestick chart. </a:t>
                      </a:r>
                    </a:p>
                  </a:txBody>
                  <a:tcPr anchor="ctr"/>
                </a:tc>
                <a:extLst>
                  <a:ext uri="{0D108BD9-81ED-4DB2-BD59-A6C34878D82A}">
                    <a16:rowId xmlns:a16="http://schemas.microsoft.com/office/drawing/2014/main" val="1151028861"/>
                  </a:ext>
                </a:extLst>
              </a:tr>
              <a:tr h="92363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t>(Hu, Hu et al. 2017) used the candlestick chart to build a decision-making system in stock market investment. They used the convolutional encoder to </a:t>
                      </a:r>
                      <a:r>
                        <a:rPr lang="en-US" altLang="ko-KR" sz="1600" b="1" dirty="0"/>
                        <a:t>learn the patterns contained in the candlestick chart</a:t>
                      </a:r>
                      <a:r>
                        <a:rPr lang="en-US" altLang="ko-KR" sz="1600" dirty="0"/>
                        <a:t>.</a:t>
                      </a:r>
                    </a:p>
                  </a:txBody>
                  <a:tcPr anchor="ctr"/>
                </a:tc>
                <a:extLst>
                  <a:ext uri="{0D108BD9-81ED-4DB2-BD59-A6C34878D82A}">
                    <a16:rowId xmlns:a16="http://schemas.microsoft.com/office/drawing/2014/main" val="709537949"/>
                  </a:ext>
                </a:extLst>
              </a:tr>
              <a:tr h="92363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t>(Patel, Shah et al. 2015) used </a:t>
                      </a:r>
                      <a:r>
                        <a:rPr lang="en-US" altLang="ko-KR" sz="1600" b="1" dirty="0"/>
                        <a:t>ten technical parameters</a:t>
                      </a:r>
                      <a:r>
                        <a:rPr lang="en-US" altLang="ko-KR" sz="1600" dirty="0"/>
                        <a:t> from stock trading data for their input data and compare </a:t>
                      </a:r>
                      <a:r>
                        <a:rPr lang="en-US" altLang="ko-KR" sz="1600" b="1" dirty="0"/>
                        <a:t>four prediction models</a:t>
                      </a:r>
                      <a:r>
                        <a:rPr lang="en-US" altLang="ko-KR" sz="1600" dirty="0"/>
                        <a:t>, Artificial Neural Network (ANN), Support Vector Machine (SVM), random forest and nave-Bayes. </a:t>
                      </a:r>
                    </a:p>
                  </a:txBody>
                  <a:tcPr anchor="ctr"/>
                </a:tc>
                <a:extLst>
                  <a:ext uri="{0D108BD9-81ED-4DB2-BD59-A6C34878D82A}">
                    <a16:rowId xmlns:a16="http://schemas.microsoft.com/office/drawing/2014/main" val="96067450"/>
                  </a:ext>
                </a:extLst>
              </a:tr>
              <a:tr h="64996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t>(</a:t>
                      </a:r>
                      <a:r>
                        <a:rPr lang="en-US" altLang="ko-KR" sz="1600" dirty="0" err="1"/>
                        <a:t>Khaidem</a:t>
                      </a:r>
                      <a:r>
                        <a:rPr lang="en-US" altLang="ko-KR" sz="1600" dirty="0"/>
                        <a:t>, </a:t>
                      </a:r>
                      <a:r>
                        <a:rPr lang="en-US" altLang="ko-KR" sz="1600" dirty="0" err="1"/>
                        <a:t>Saha</a:t>
                      </a:r>
                      <a:r>
                        <a:rPr lang="en-US" altLang="ko-KR" sz="1600" dirty="0"/>
                        <a:t> et al. 2016) combine the Random Forest with technical indicator such as Relative Strength Index (RSI) shown a good performance. </a:t>
                      </a:r>
                    </a:p>
                  </a:txBody>
                  <a:tcPr anchor="ctr"/>
                </a:tc>
                <a:extLst>
                  <a:ext uri="{0D108BD9-81ED-4DB2-BD59-A6C34878D82A}">
                    <a16:rowId xmlns:a16="http://schemas.microsoft.com/office/drawing/2014/main" val="3023027551"/>
                  </a:ext>
                </a:extLst>
              </a:tr>
            </a:tbl>
          </a:graphicData>
        </a:graphic>
      </p:graphicFrame>
      <p:pic>
        <p:nvPicPr>
          <p:cNvPr id="10242" name="Picture 2" descr="차트 캔들질문합니다 - 자유게시판 - 코인판">
            <a:extLst>
              <a:ext uri="{FF2B5EF4-FFF2-40B4-BE49-F238E27FC236}">
                <a16:creationId xmlns:a16="http://schemas.microsoft.com/office/drawing/2014/main" id="{C5E28648-99A6-4252-A00A-9D9D6E3DA4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952"/>
          <a:stretch/>
        </p:blipFill>
        <p:spPr bwMode="auto">
          <a:xfrm>
            <a:off x="8322885" y="1230779"/>
            <a:ext cx="3570350" cy="5122519"/>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7234D485-FB0C-46FD-9E89-DAA4A21E4538}"/>
              </a:ext>
            </a:extLst>
          </p:cNvPr>
          <p:cNvSpPr>
            <a:spLocks noGrp="1"/>
          </p:cNvSpPr>
          <p:nvPr>
            <p:ph type="sldNum" sz="quarter" idx="12"/>
          </p:nvPr>
        </p:nvSpPr>
        <p:spPr>
          <a:xfrm>
            <a:off x="9266582" y="212046"/>
            <a:ext cx="2743200" cy="365125"/>
          </a:xfrm>
        </p:spPr>
        <p:txBody>
          <a:bodyPr/>
          <a:lstStyle/>
          <a:p>
            <a:fld id="{A383134D-030D-412B-B728-4E6C1EEDA10F}" type="slidenum">
              <a:rPr lang="ko-KR" altLang="en-US" smtClean="0"/>
              <a:t>9</a:t>
            </a:fld>
            <a:endParaRPr lang="ko-KR" altLang="en-US"/>
          </a:p>
        </p:txBody>
      </p:sp>
    </p:spTree>
    <p:extLst>
      <p:ext uri="{BB962C8B-B14F-4D97-AF65-F5344CB8AC3E}">
        <p14:creationId xmlns:p14="http://schemas.microsoft.com/office/powerpoint/2010/main" val="25267825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2814</TotalTime>
  <Words>1980</Words>
  <Application>Microsoft Office PowerPoint</Application>
  <PresentationFormat>와이드스크린</PresentationFormat>
  <Paragraphs>176</Paragraphs>
  <Slides>37</Slides>
  <Notes>35</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37</vt:i4>
      </vt:variant>
    </vt:vector>
  </HeadingPairs>
  <TitlesOfParts>
    <vt:vector size="43" baseType="lpstr">
      <vt:lpstr>HY목각파임B</vt:lpstr>
      <vt:lpstr>RIDIBatang</vt:lpstr>
      <vt:lpstr>맑은 고딕</vt:lpstr>
      <vt:lpstr>맑은 고딕</vt:lpstr>
      <vt:lpstr>Arial</vt:lpstr>
      <vt:lpstr>Office 테마</vt:lpstr>
      <vt:lpstr>Using Deep Learning Neural Networks and Candlestick Chart Representation to Predict Stock Market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uo</dc:title>
  <dc:creator>비트캠프</dc:creator>
  <cp:lastModifiedBy>Lee Ericsson Han</cp:lastModifiedBy>
  <cp:revision>75</cp:revision>
  <dcterms:created xsi:type="dcterms:W3CDTF">2022-04-11T02:20:10Z</dcterms:created>
  <dcterms:modified xsi:type="dcterms:W3CDTF">2022-04-18T19:16:23Z</dcterms:modified>
</cp:coreProperties>
</file>